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Lst>
  <p:sldSz cy="5143500" cx="9144000"/>
  <p:notesSz cx="6858000" cy="9144000"/>
  <p:embeddedFontLst>
    <p:embeddedFont>
      <p:font typeface="Proxima Nova"/>
      <p:regular r:id="rId84"/>
      <p:bold r:id="rId85"/>
      <p:italic r:id="rId86"/>
      <p:boldItalic r:id="rId87"/>
    </p:embeddedFont>
    <p:embeddedFont>
      <p:font typeface="Merriweather"/>
      <p:regular r:id="rId88"/>
      <p:bold r:id="rId89"/>
      <p:italic r:id="rId90"/>
      <p:boldItalic r:id="rId9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92" roundtripDataSignature="AMtx7mi42UQQCgzTRdVtdCThujrGT/nee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ProximaNova-regular.fntdata"/><Relationship Id="rId83" Type="http://schemas.openxmlformats.org/officeDocument/2006/relationships/slide" Target="slides/slide78.xml"/><Relationship Id="rId42" Type="http://schemas.openxmlformats.org/officeDocument/2006/relationships/slide" Target="slides/slide37.xml"/><Relationship Id="rId86" Type="http://schemas.openxmlformats.org/officeDocument/2006/relationships/font" Target="fonts/ProximaNova-italic.fntdata"/><Relationship Id="rId41" Type="http://schemas.openxmlformats.org/officeDocument/2006/relationships/slide" Target="slides/slide36.xml"/><Relationship Id="rId85" Type="http://schemas.openxmlformats.org/officeDocument/2006/relationships/font" Target="fonts/ProximaNova-bold.fntdata"/><Relationship Id="rId44" Type="http://schemas.openxmlformats.org/officeDocument/2006/relationships/slide" Target="slides/slide39.xml"/><Relationship Id="rId88" Type="http://schemas.openxmlformats.org/officeDocument/2006/relationships/font" Target="fonts/Merriweather-regular.fntdata"/><Relationship Id="rId43" Type="http://schemas.openxmlformats.org/officeDocument/2006/relationships/slide" Target="slides/slide38.xml"/><Relationship Id="rId87" Type="http://schemas.openxmlformats.org/officeDocument/2006/relationships/font" Target="fonts/ProximaNova-boldItalic.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Merriweather-bold.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font" Target="fonts/Merriweather-boldItalic.fntdata"/><Relationship Id="rId90" Type="http://schemas.openxmlformats.org/officeDocument/2006/relationships/font" Target="fonts/Merriweather-italic.fntdata"/><Relationship Id="rId92" Type="http://customschemas.google.com/relationships/presentationmetadata" Target="meta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earn.upgrad.com/v/course/439/session/39956/segment/214463" TargetMode="Externa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 name="Google Shape;6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4" name="Google Shape;154;p10: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4" name="Google Shape;164;p11: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3" name="Google Shape;173;p12: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2" name="Google Shape;182;p13: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2" name="Google Shape;192;p14: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1" name="Google Shape;201;p15: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1" name="Google Shape;211;p16: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0" name="Google Shape;220;p17: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0" name="Google Shape;230;p18: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0" name="Google Shape;240;p19: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 name="Google Shape;7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8" name="Google Shape;248;p20: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8" name="Google Shape;258;p21: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8" name="Google Shape;268;p22: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8" name="Google Shape;278;p23: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8" name="Google Shape;288;p24: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7" name="Google Shape;297;p25: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7" name="Google Shape;307;p26: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2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7" name="Google Shape;317;p27: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7" name="Google Shape;327;p28: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2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6" name="Google Shape;336;p29: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6" name="Google Shape;8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3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6" name="Google Shape;346;p30: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3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5" name="Google Shape;355;p31: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3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4" name="Google Shape;364;p32: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3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4" name="Google Shape;374;p33: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3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3" name="Google Shape;383;p34: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3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2" name="Google Shape;392;p35: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3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1" name="Google Shape;401;p36: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3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0" name="Google Shape;410;p37: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3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0" name="Google Shape;420;p38: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3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9" name="Google Shape;429;p39: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4" name="Google Shape;94;p4: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4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8" name="Google Shape;438;p40: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4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8" name="Google Shape;448;p41: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4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7" name="Google Shape;457;p42: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4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6" name="Google Shape;466;p43: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4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7" name="Google Shape;477;p44: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4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6" name="Google Shape;486;p45: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4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6" name="Google Shape;496;p46: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4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5" name="Google Shape;505;p47: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4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5" name="Google Shape;515;p48: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4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5" name="Google Shape;525;p49: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3" name="Google Shape;103;p5: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5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5" name="Google Shape;535;p50: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5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5" name="Google Shape;545;p51: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5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4" name="Google Shape;554;p52: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5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4" name="Google Shape;564;p53: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5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4" name="Google Shape;574;p54: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5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3" name="Google Shape;583;p55: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5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3" name="Google Shape;593;p56: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5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3" name="Google Shape;603;p57: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5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3" name="Google Shape;613;p58: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5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2" name="Google Shape;622;p59: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3" name="Google Shape;113;p6: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6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0" name="Google Shape;630;p60: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6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0" name="Google Shape;640;p61: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6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0" name="Google Shape;650;p62: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6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0" name="Google Shape;660;p63: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6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9" name="Google Shape;669;p64: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6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9" name="Google Shape;679;p65: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6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9" name="Google Shape;689;p66: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p6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9" name="Google Shape;699;p67: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6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9" name="Google Shape;709;p68: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p6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8" name="Google Shape;718;p69: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3" name="Google Shape;123;p7: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p7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8" name="Google Shape;728;p70: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p7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6" name="Google Shape;736;p71: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p7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5" name="Google Shape;745;p72: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p7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5" name="Google Shape;755;p73: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p7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5" name="Google Shape;765;p74: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p7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5" name="Google Shape;775;p75: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p7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5" name="Google Shape;785;p76: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p7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sz="1200">
                <a:solidFill>
                  <a:srgbClr val="333333"/>
                </a:solidFill>
                <a:latin typeface="Merriweather"/>
                <a:ea typeface="Merriweather"/>
                <a:cs typeface="Merriweather"/>
                <a:sym typeface="Merriweather"/>
              </a:rPr>
              <a:t>what will happen if you mistakenly delete the file from your local system?</a:t>
            </a:r>
            <a:endParaRPr sz="1200">
              <a:solidFill>
                <a:srgbClr val="333333"/>
              </a:solidFill>
              <a:latin typeface="Merriweather"/>
              <a:ea typeface="Merriweather"/>
              <a:cs typeface="Merriweather"/>
              <a:sym typeface="Merriweather"/>
            </a:endParaRPr>
          </a:p>
          <a:p>
            <a:pPr indent="0" lvl="0" marL="0" rtl="0" algn="l">
              <a:lnSpc>
                <a:spcPct val="100000"/>
              </a:lnSpc>
              <a:spcBef>
                <a:spcPts val="0"/>
              </a:spcBef>
              <a:spcAft>
                <a:spcPts val="0"/>
              </a:spcAft>
              <a:buSzPts val="1100"/>
              <a:buNone/>
            </a:pPr>
            <a:r>
              <a:rPr lang="en" sz="1200">
                <a:solidFill>
                  <a:srgbClr val="333333"/>
                </a:solidFill>
                <a:latin typeface="Merriweather"/>
                <a:ea typeface="Merriweather"/>
                <a:cs typeface="Merriweather"/>
                <a:sym typeface="Merriweather"/>
              </a:rPr>
              <a:t>This has to be shown. </a:t>
            </a:r>
            <a:r>
              <a:rPr lang="en" u="sng">
                <a:solidFill>
                  <a:schemeClr val="accent5"/>
                </a:solidFill>
                <a:hlinkClick r:id="rId2">
                  <a:extLst>
                    <a:ext uri="{A12FA001-AC4F-418D-AE19-62706E023703}">
                      <ahyp:hlinkClr val="tx"/>
                    </a:ext>
                  </a:extLst>
                </a:hlinkClick>
              </a:rPr>
              <a:t>https://learn.upgrad.com/v/course/439/session/39956/segment/214463</a:t>
            </a:r>
            <a:endParaRPr sz="1200">
              <a:solidFill>
                <a:srgbClr val="333333"/>
              </a:solidFill>
              <a:latin typeface="Merriweather"/>
              <a:ea typeface="Merriweather"/>
              <a:cs typeface="Merriweather"/>
              <a:sym typeface="Merriweather"/>
            </a:endParaRPr>
          </a:p>
        </p:txBody>
      </p:sp>
      <p:sp>
        <p:nvSpPr>
          <p:cNvPr id="795" name="Google Shape;795;p78: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p14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5" name="Google Shape;805;p143: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3" name="Google Shape;133;p8: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4" name="Google Shape;144;p9: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9" name="Shape 9"/>
        <p:cNvGrpSpPr/>
        <p:nvPr/>
      </p:nvGrpSpPr>
      <p:grpSpPr>
        <a:xfrm>
          <a:off x="0" y="0"/>
          <a:ext cx="0" cy="0"/>
          <a:chOff x="0" y="0"/>
          <a:chExt cx="0" cy="0"/>
        </a:xfrm>
      </p:grpSpPr>
      <p:sp>
        <p:nvSpPr>
          <p:cNvPr id="10" name="Google Shape;10;p145"/>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4500"/>
              <a:buFont typeface="Arial"/>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 name="Google Shape;11;p145"/>
          <p:cNvSpPr txBox="1"/>
          <p:nvPr>
            <p:ph idx="1" type="subTitle"/>
          </p:nvPr>
        </p:nvSpPr>
        <p:spPr>
          <a:xfrm>
            <a:off x="1143000" y="2701528"/>
            <a:ext cx="6858000" cy="1241822"/>
          </a:xfrm>
          <a:prstGeom prst="rect">
            <a:avLst/>
          </a:prstGeom>
          <a:noFill/>
          <a:ln>
            <a:noFill/>
          </a:ln>
        </p:spPr>
        <p:txBody>
          <a:bodyPr anchorCtr="0" anchor="t" bIns="45700" lIns="91425" spcFirstLastPara="1" rIns="91425" wrap="square" tIns="45700">
            <a:noAutofit/>
          </a:bodyPr>
          <a:lstStyle>
            <a:lvl1pPr lvl="0" marR="0" algn="ctr">
              <a:lnSpc>
                <a:spcPct val="90000"/>
              </a:lnSpc>
              <a:spcBef>
                <a:spcPts val="75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algn="ctr">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algn="ctr">
              <a:lnSpc>
                <a:spcPct val="90000"/>
              </a:lnSpc>
              <a:spcBef>
                <a:spcPts val="375"/>
              </a:spcBef>
              <a:spcAft>
                <a:spcPts val="0"/>
              </a:spcAft>
              <a:buClr>
                <a:schemeClr val="dk1"/>
              </a:buClr>
              <a:buSzPts val="1350"/>
              <a:buFont typeface="Arial"/>
              <a:buNone/>
              <a:defRPr b="0" i="0" sz="1350" u="none" cap="none" strike="noStrike">
                <a:solidFill>
                  <a:schemeClr val="dk1"/>
                </a:solidFill>
                <a:latin typeface="Calibri"/>
                <a:ea typeface="Calibri"/>
                <a:cs typeface="Calibri"/>
                <a:sym typeface="Calibri"/>
              </a:defRPr>
            </a:lvl3pPr>
            <a:lvl4pPr lvl="3" marR="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2" name="Google Shape;12;p145"/>
          <p:cNvSpPr txBox="1"/>
          <p:nvPr>
            <p:ph idx="10" type="dt"/>
          </p:nvPr>
        </p:nvSpPr>
        <p:spPr>
          <a:xfrm>
            <a:off x="663921" y="4653887"/>
            <a:ext cx="2057400" cy="27384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E72D4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 name="Google Shape;13;p145"/>
          <p:cNvSpPr txBox="1"/>
          <p:nvPr>
            <p:ph idx="12" type="sldNum"/>
          </p:nvPr>
        </p:nvSpPr>
        <p:spPr>
          <a:xfrm>
            <a:off x="6616976" y="4012406"/>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E72D40"/>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E72D40"/>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E72D40"/>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E72D40"/>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E72D40"/>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E72D40"/>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E72D40"/>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E72D40"/>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E72D40"/>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
        <p:nvSpPr>
          <p:cNvPr id="14" name="Google Shape;14;p145"/>
          <p:cNvSpPr/>
          <p:nvPr/>
        </p:nvSpPr>
        <p:spPr>
          <a:xfrm>
            <a:off x="0" y="0"/>
            <a:ext cx="9144000" cy="4653887"/>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pic>
        <p:nvPicPr>
          <p:cNvPr id="15" name="Google Shape;15;p145"/>
          <p:cNvPicPr preferRelativeResize="0"/>
          <p:nvPr/>
        </p:nvPicPr>
        <p:blipFill rotWithShape="1">
          <a:blip r:embed="rId2">
            <a:alphaModFix/>
          </a:blip>
          <a:srcRect b="0" l="0" r="0" t="0"/>
          <a:stretch/>
        </p:blipFill>
        <p:spPr>
          <a:xfrm>
            <a:off x="663922" y="571887"/>
            <a:ext cx="2057400" cy="548993"/>
          </a:xfrm>
          <a:prstGeom prst="rect">
            <a:avLst/>
          </a:prstGeom>
          <a:noFill/>
          <a:ln>
            <a:noFill/>
          </a:ln>
        </p:spPr>
      </p:pic>
    </p:spTree>
  </p:cSld>
  <p:clrMapOvr>
    <a:masterClrMapping/>
  </p:clrMapOvr>
  <p:extLst>
    <p:ext uri="{DCECCB84-F9BA-43D5-87BE-67443E8EF086}">
      <p15:sldGuideLst>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8" name="Shape 48"/>
        <p:cNvGrpSpPr/>
        <p:nvPr/>
      </p:nvGrpSpPr>
      <p:grpSpPr>
        <a:xfrm>
          <a:off x="0" y="0"/>
          <a:ext cx="0" cy="0"/>
          <a:chOff x="0" y="0"/>
          <a:chExt cx="0" cy="0"/>
        </a:xfrm>
      </p:grpSpPr>
      <p:sp>
        <p:nvSpPr>
          <p:cNvPr id="49" name="Google Shape;49;p15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50" name="Google Shape;50;p1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1" name="Shape 51"/>
        <p:cNvGrpSpPr/>
        <p:nvPr/>
      </p:nvGrpSpPr>
      <p:grpSpPr>
        <a:xfrm>
          <a:off x="0" y="0"/>
          <a:ext cx="0" cy="0"/>
          <a:chOff x="0" y="0"/>
          <a:chExt cx="0" cy="0"/>
        </a:xfrm>
      </p:grpSpPr>
      <p:sp>
        <p:nvSpPr>
          <p:cNvPr id="52" name="Google Shape;52;p15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15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54" name="Google Shape;54;p15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5" name="Google Shape;55;p15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6" name="Google Shape;56;p1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7" name="Shape 57"/>
        <p:cNvGrpSpPr/>
        <p:nvPr/>
      </p:nvGrpSpPr>
      <p:grpSpPr>
        <a:xfrm>
          <a:off x="0" y="0"/>
          <a:ext cx="0" cy="0"/>
          <a:chOff x="0" y="0"/>
          <a:chExt cx="0" cy="0"/>
        </a:xfrm>
      </p:grpSpPr>
      <p:sp>
        <p:nvSpPr>
          <p:cNvPr id="58" name="Google Shape;58;p15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59" name="Google Shape;59;p1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sp>
        <p:nvSpPr>
          <p:cNvPr id="61" name="Google Shape;61;p15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62" name="Google Shape;62;p15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63" name="Google Shape;63;p1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 name="Shape 64"/>
        <p:cNvGrpSpPr/>
        <p:nvPr/>
      </p:nvGrpSpPr>
      <p:grpSpPr>
        <a:xfrm>
          <a:off x="0" y="0"/>
          <a:ext cx="0" cy="0"/>
          <a:chOff x="0" y="0"/>
          <a:chExt cx="0" cy="0"/>
        </a:xfrm>
      </p:grpSpPr>
      <p:sp>
        <p:nvSpPr>
          <p:cNvPr id="65" name="Google Shape;65;p1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16" name="Shape 16"/>
        <p:cNvGrpSpPr/>
        <p:nvPr/>
      </p:nvGrpSpPr>
      <p:grpSpPr>
        <a:xfrm>
          <a:off x="0" y="0"/>
          <a:ext cx="0" cy="0"/>
          <a:chOff x="0" y="0"/>
          <a:chExt cx="0" cy="0"/>
        </a:xfrm>
      </p:grpSpPr>
      <p:sp>
        <p:nvSpPr>
          <p:cNvPr id="17" name="Google Shape;17;p146"/>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 name="Google Shape;18;p146"/>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 name="Google Shape;19;p146"/>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solidFill>
                <a:schemeClr val="dk2"/>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20" name="Shape 20"/>
        <p:cNvGrpSpPr/>
        <p:nvPr/>
      </p:nvGrpSpPr>
      <p:grpSpPr>
        <a:xfrm>
          <a:off x="0" y="0"/>
          <a:ext cx="0" cy="0"/>
          <a:chOff x="0" y="0"/>
          <a:chExt cx="0" cy="0"/>
        </a:xfrm>
      </p:grpSpPr>
      <p:sp>
        <p:nvSpPr>
          <p:cNvPr id="21" name="Google Shape;21;p147"/>
          <p:cNvSpPr txBox="1"/>
          <p:nvPr>
            <p:ph type="title"/>
          </p:nvPr>
        </p:nvSpPr>
        <p:spPr>
          <a:xfrm>
            <a:off x="628060" y="2614667"/>
            <a:ext cx="7887900" cy="6351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800"/>
              <a:buNone/>
              <a:defRPr b="0" i="0" sz="40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147"/>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 name="Google Shape;23;p147"/>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 name="Google Shape;24;p147"/>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solidFill>
                <a:schemeClr val="dk2"/>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 name="Shape 25"/>
        <p:cNvGrpSpPr/>
        <p:nvPr/>
      </p:nvGrpSpPr>
      <p:grpSpPr>
        <a:xfrm>
          <a:off x="0" y="0"/>
          <a:ext cx="0" cy="0"/>
          <a:chOff x="0" y="0"/>
          <a:chExt cx="0" cy="0"/>
        </a:xfrm>
      </p:grpSpPr>
      <p:sp>
        <p:nvSpPr>
          <p:cNvPr id="26" name="Google Shape;26;p14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7" name="Google Shape;27;p14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8" name="Google Shape;28;p1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 name="Shape 29"/>
        <p:cNvGrpSpPr/>
        <p:nvPr/>
      </p:nvGrpSpPr>
      <p:grpSpPr>
        <a:xfrm>
          <a:off x="0" y="0"/>
          <a:ext cx="0" cy="0"/>
          <a:chOff x="0" y="0"/>
          <a:chExt cx="0" cy="0"/>
        </a:xfrm>
      </p:grpSpPr>
      <p:sp>
        <p:nvSpPr>
          <p:cNvPr id="30" name="Google Shape;30;p14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1" name="Google Shape;31;p1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sp>
        <p:nvSpPr>
          <p:cNvPr id="33" name="Google Shape;33;p1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4" name="Google Shape;34;p15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5" name="Google Shape;35;p1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6" name="Shape 36"/>
        <p:cNvGrpSpPr/>
        <p:nvPr/>
      </p:nvGrpSpPr>
      <p:grpSpPr>
        <a:xfrm>
          <a:off x="0" y="0"/>
          <a:ext cx="0" cy="0"/>
          <a:chOff x="0" y="0"/>
          <a:chExt cx="0" cy="0"/>
        </a:xfrm>
      </p:grpSpPr>
      <p:sp>
        <p:nvSpPr>
          <p:cNvPr id="37" name="Google Shape;37;p1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8" name="Google Shape;38;p15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9" name="Google Shape;39;p15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0" name="Google Shape;40;p1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1" name="Shape 41"/>
        <p:cNvGrpSpPr/>
        <p:nvPr/>
      </p:nvGrpSpPr>
      <p:grpSpPr>
        <a:xfrm>
          <a:off x="0" y="0"/>
          <a:ext cx="0" cy="0"/>
          <a:chOff x="0" y="0"/>
          <a:chExt cx="0" cy="0"/>
        </a:xfrm>
      </p:grpSpPr>
      <p:sp>
        <p:nvSpPr>
          <p:cNvPr id="42" name="Google Shape;42;p1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3" name="Google Shape;43;p1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4" name="Shape 44"/>
        <p:cNvGrpSpPr/>
        <p:nvPr/>
      </p:nvGrpSpPr>
      <p:grpSpPr>
        <a:xfrm>
          <a:off x="0" y="0"/>
          <a:ext cx="0" cy="0"/>
          <a:chOff x="0" y="0"/>
          <a:chExt cx="0" cy="0"/>
        </a:xfrm>
      </p:grpSpPr>
      <p:sp>
        <p:nvSpPr>
          <p:cNvPr id="45" name="Google Shape;45;p15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6" name="Google Shape;46;p15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7" name="Google Shape;47;p1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4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22.jpg"/><Relationship Id="rId5" Type="http://schemas.openxmlformats.org/officeDocument/2006/relationships/image" Target="../media/image2.png"/><Relationship Id="rId6"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8.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0.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6.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8.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6.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1.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3.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48.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6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7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6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59.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5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5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6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6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6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62.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6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67.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64.png"/><Relationship Id="rId4" Type="http://schemas.openxmlformats.org/officeDocument/2006/relationships/image" Target="../media/image6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
          <p:cNvSpPr txBox="1"/>
          <p:nvPr/>
        </p:nvSpPr>
        <p:spPr>
          <a:xfrm>
            <a:off x="555037" y="2114911"/>
            <a:ext cx="6895272" cy="1171985"/>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SzPts val="4000"/>
              <a:buFont typeface="Proxima Nova"/>
              <a:buNone/>
            </a:pPr>
            <a:r>
              <a:rPr lang="en" sz="4000">
                <a:solidFill>
                  <a:schemeClr val="dk1"/>
                </a:solidFill>
                <a:latin typeface="Proxima Nova"/>
                <a:ea typeface="Proxima Nova"/>
                <a:cs typeface="Proxima Nova"/>
                <a:sym typeface="Proxima Nova"/>
              </a:rPr>
              <a:t>Practical </a:t>
            </a:r>
            <a:r>
              <a:rPr b="0" i="0" lang="en" sz="4000" u="none" cap="none" strike="noStrike">
                <a:solidFill>
                  <a:schemeClr val="dk1"/>
                </a:solidFill>
                <a:latin typeface="Proxima Nova"/>
                <a:ea typeface="Proxima Nova"/>
                <a:cs typeface="Proxima Nova"/>
                <a:sym typeface="Proxima Nova"/>
              </a:rPr>
              <a:t>session - 1</a:t>
            </a:r>
            <a:endParaRPr b="0" i="0" sz="4000" u="none" cap="none" strike="noStrike">
              <a:solidFill>
                <a:schemeClr val="dk1"/>
              </a:solidFill>
              <a:latin typeface="Proxima Nova"/>
              <a:ea typeface="Proxima Nova"/>
              <a:cs typeface="Proxima Nova"/>
              <a:sym typeface="Proxima Nova"/>
            </a:endParaRPr>
          </a:p>
        </p:txBody>
      </p:sp>
      <p:pic>
        <p:nvPicPr>
          <p:cNvPr id="71" name="Google Shape;71;p1"/>
          <p:cNvPicPr preferRelativeResize="0"/>
          <p:nvPr/>
        </p:nvPicPr>
        <p:blipFill rotWithShape="1">
          <a:blip r:embed="rId3">
            <a:alphaModFix/>
          </a:blip>
          <a:srcRect b="0" l="0" r="0" t="0"/>
          <a:stretch/>
        </p:blipFill>
        <p:spPr>
          <a:xfrm>
            <a:off x="7582370" y="0"/>
            <a:ext cx="1356542" cy="1577482"/>
          </a:xfrm>
          <a:prstGeom prst="rect">
            <a:avLst/>
          </a:prstGeom>
          <a:noFill/>
          <a:ln>
            <a:noFill/>
          </a:ln>
        </p:spPr>
      </p:pic>
      <p:sp>
        <p:nvSpPr>
          <p:cNvPr id="72" name="Google Shape;72;p1"/>
          <p:cNvSpPr txBox="1"/>
          <p:nvPr/>
        </p:nvSpPr>
        <p:spPr>
          <a:xfrm>
            <a:off x="1157111" y="716037"/>
            <a:ext cx="1655704" cy="131112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t/>
            </a:r>
            <a:endParaRPr b="0" i="0" sz="1400" u="none" cap="none" strike="noStrike">
              <a:solidFill>
                <a:schemeClr val="lt1"/>
              </a:solidFill>
              <a:latin typeface="Proxima Nova"/>
              <a:ea typeface="Proxima Nova"/>
              <a:cs typeface="Proxima Nova"/>
              <a:sym typeface="Proxima Nova"/>
            </a:endParaRPr>
          </a:p>
          <a:p>
            <a:pPr indent="0" lvl="0" marL="0" marR="0" rtl="0" algn="l">
              <a:lnSpc>
                <a:spcPct val="90000"/>
              </a:lnSpc>
              <a:spcBef>
                <a:spcPts val="1000"/>
              </a:spcBef>
              <a:spcAft>
                <a:spcPts val="0"/>
              </a:spcAft>
              <a:buClr>
                <a:schemeClr val="dk1"/>
              </a:buClr>
              <a:buSzPts val="1400"/>
              <a:buFont typeface="Arial"/>
              <a:buNone/>
            </a:pPr>
            <a:r>
              <a:rPr b="0" i="1" lang="en" sz="1400" u="none" cap="none" strike="noStrike">
                <a:solidFill>
                  <a:schemeClr val="dk1"/>
                </a:solidFill>
                <a:latin typeface="Proxima Nova"/>
                <a:ea typeface="Proxima Nova"/>
                <a:cs typeface="Proxima Nova"/>
                <a:sym typeface="Proxima Nova"/>
              </a:rPr>
              <a:t>    #LifeKoKaroLift</a:t>
            </a:r>
            <a:endParaRPr b="0" i="1" sz="1400" u="none" cap="none" strike="noStrike">
              <a:solidFill>
                <a:schemeClr val="dk1"/>
              </a:solidFill>
              <a:latin typeface="Proxima Nova"/>
              <a:ea typeface="Proxima Nova"/>
              <a:cs typeface="Proxima Nova"/>
              <a:sym typeface="Proxima Nova"/>
            </a:endParaRPr>
          </a:p>
        </p:txBody>
      </p:sp>
      <p:sp>
        <p:nvSpPr>
          <p:cNvPr id="73" name="Google Shape;73;p1"/>
          <p:cNvSpPr txBox="1"/>
          <p:nvPr>
            <p:ph idx="12" type="sldNum"/>
          </p:nvPr>
        </p:nvSpPr>
        <p:spPr>
          <a:xfrm>
            <a:off x="6616976" y="4012406"/>
            <a:ext cx="2057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5" name="Shape 155"/>
        <p:cNvGrpSpPr/>
        <p:nvPr/>
      </p:nvGrpSpPr>
      <p:grpSpPr>
        <a:xfrm>
          <a:off x="0" y="0"/>
          <a:ext cx="0" cy="0"/>
          <a:chOff x="0" y="0"/>
          <a:chExt cx="0" cy="0"/>
        </a:xfrm>
      </p:grpSpPr>
      <p:sp>
        <p:nvSpPr>
          <p:cNvPr id="156" name="Google Shape;156;p10"/>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7" name="Google Shape;157;p1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8" name="Google Shape;158;p10"/>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159" name="Google Shape;159;p10"/>
          <p:cNvSpPr txBox="1"/>
          <p:nvPr/>
        </p:nvSpPr>
        <p:spPr>
          <a:xfrm>
            <a:off x="583500" y="1179250"/>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So, is there any better solution to share the code to others and maintain history of each and every updates in a systematic way.</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Yes, the solution to this is </a:t>
            </a:r>
            <a:r>
              <a:rPr b="0" i="0" lang="en" sz="2400" u="none" cap="none" strike="noStrike">
                <a:solidFill>
                  <a:srgbClr val="000000"/>
                </a:solidFill>
                <a:highlight>
                  <a:srgbClr val="FFFF00"/>
                </a:highlight>
                <a:latin typeface="Calibri"/>
                <a:ea typeface="Calibri"/>
                <a:cs typeface="Calibri"/>
                <a:sym typeface="Calibri"/>
              </a:rPr>
              <a:t>Version Control</a:t>
            </a:r>
            <a:endParaRPr b="0" i="0" sz="2400" u="none" cap="none" strike="noStrike">
              <a:solidFill>
                <a:srgbClr val="000000"/>
              </a:solidFill>
              <a:highlight>
                <a:srgbClr val="FFFF00"/>
              </a:highlight>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highlight>
                  <a:srgbClr val="FFFF00"/>
                </a:highlight>
                <a:latin typeface="Calibri"/>
                <a:ea typeface="Calibri"/>
                <a:cs typeface="Calibri"/>
                <a:sym typeface="Calibri"/>
              </a:rPr>
              <a:t>System</a:t>
            </a:r>
            <a:r>
              <a:rPr b="0" i="0" lang="en" sz="2400" u="none" cap="none" strike="noStrike">
                <a:solidFill>
                  <a:srgbClr val="000000"/>
                </a:solidFill>
                <a:latin typeface="Calibri"/>
                <a:ea typeface="Calibri"/>
                <a:cs typeface="Calibri"/>
                <a:sym typeface="Calibri"/>
              </a:rPr>
              <a:t>.</a:t>
            </a:r>
            <a:endParaRPr b="0" i="0" sz="2400" u="none" cap="none" strike="noStrike">
              <a:solidFill>
                <a:srgbClr val="000000"/>
              </a:solidFill>
              <a:latin typeface="Calibri"/>
              <a:ea typeface="Calibri"/>
              <a:cs typeface="Calibri"/>
              <a:sym typeface="Calibri"/>
            </a:endParaRPr>
          </a:p>
        </p:txBody>
      </p:sp>
      <p:pic>
        <p:nvPicPr>
          <p:cNvPr id="160" name="Google Shape;160;p10"/>
          <p:cNvPicPr preferRelativeResize="0"/>
          <p:nvPr/>
        </p:nvPicPr>
        <p:blipFill rotWithShape="1">
          <a:blip r:embed="rId3">
            <a:alphaModFix/>
          </a:blip>
          <a:srcRect b="12511" l="55846" r="3627" t="18058"/>
          <a:stretch/>
        </p:blipFill>
        <p:spPr>
          <a:xfrm>
            <a:off x="6222075" y="2291050"/>
            <a:ext cx="2444775" cy="2354849"/>
          </a:xfrm>
          <a:prstGeom prst="rect">
            <a:avLst/>
          </a:prstGeom>
          <a:noFill/>
          <a:ln cap="flat" cmpd="sng" w="38100">
            <a:solidFill>
              <a:srgbClr val="000000"/>
            </a:solidFill>
            <a:prstDash val="solid"/>
            <a:round/>
            <a:headEnd len="sm" w="sm" type="none"/>
            <a:tailEnd len="sm" w="sm" type="none"/>
          </a:ln>
        </p:spPr>
      </p:pic>
      <p:sp>
        <p:nvSpPr>
          <p:cNvPr id="161" name="Google Shape;161;p10"/>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Introduction to Version Control System</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5" name="Shape 165"/>
        <p:cNvGrpSpPr/>
        <p:nvPr/>
      </p:nvGrpSpPr>
      <p:grpSpPr>
        <a:xfrm>
          <a:off x="0" y="0"/>
          <a:ext cx="0" cy="0"/>
          <a:chOff x="0" y="0"/>
          <a:chExt cx="0" cy="0"/>
        </a:xfrm>
      </p:grpSpPr>
      <p:sp>
        <p:nvSpPr>
          <p:cNvPr id="166" name="Google Shape;166;p11"/>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7" name="Google Shape;167;p1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8" name="Google Shape;168;p11"/>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Version Control System</a:t>
            </a:r>
            <a:endParaRPr b="1" i="0" sz="3000" u="none" cap="none" strike="noStrike">
              <a:solidFill>
                <a:srgbClr val="FFFFFF"/>
              </a:solidFill>
              <a:latin typeface="Calibri"/>
              <a:ea typeface="Calibri"/>
              <a:cs typeface="Calibri"/>
              <a:sym typeface="Calibri"/>
            </a:endParaRPr>
          </a:p>
        </p:txBody>
      </p:sp>
      <p:sp>
        <p:nvSpPr>
          <p:cNvPr id="169" name="Google Shape;169;p11"/>
          <p:cNvSpPr txBox="1"/>
          <p:nvPr/>
        </p:nvSpPr>
        <p:spPr>
          <a:xfrm>
            <a:off x="583500" y="1179250"/>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Version control helps a developer or a team of developer to track changes in their code and share the developer code with other team members.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en" sz="2400" u="none" cap="none" strike="noStrike">
                <a:solidFill>
                  <a:schemeClr val="dk1"/>
                </a:solidFill>
                <a:latin typeface="Calibri"/>
                <a:ea typeface="Calibri"/>
                <a:cs typeface="Calibri"/>
                <a:sym typeface="Calibri"/>
              </a:rPr>
              <a:t>This is done to improve the development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en" sz="2400" u="none" cap="none" strike="noStrike">
                <a:solidFill>
                  <a:schemeClr val="dk1"/>
                </a:solidFill>
                <a:latin typeface="Calibri"/>
                <a:ea typeface="Calibri"/>
                <a:cs typeface="Calibri"/>
                <a:sym typeface="Calibri"/>
              </a:rPr>
              <a:t>communication between them. Basically,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en" sz="2400" u="none" cap="none" strike="noStrike">
                <a:solidFill>
                  <a:schemeClr val="dk1"/>
                </a:solidFill>
                <a:latin typeface="Calibri"/>
                <a:ea typeface="Calibri"/>
                <a:cs typeface="Calibri"/>
                <a:sym typeface="Calibri"/>
              </a:rPr>
              <a:t>version control can help you solve most of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en" sz="2400" u="none" cap="none" strike="noStrike">
                <a:solidFill>
                  <a:schemeClr val="dk1"/>
                </a:solidFill>
                <a:latin typeface="Calibri"/>
                <a:ea typeface="Calibri"/>
                <a:cs typeface="Calibri"/>
                <a:sym typeface="Calibri"/>
              </a:rPr>
              <a:t>the problems that you have been facing with managing and sharing your files.</a:t>
            </a:r>
            <a:endParaRPr b="0" i="0" sz="2400" u="none" cap="none" strike="noStrike">
              <a:solidFill>
                <a:srgbClr val="000000"/>
              </a:solidFill>
              <a:latin typeface="Calibri"/>
              <a:ea typeface="Calibri"/>
              <a:cs typeface="Calibri"/>
              <a:sym typeface="Calibri"/>
            </a:endParaRPr>
          </a:p>
        </p:txBody>
      </p:sp>
      <p:pic>
        <p:nvPicPr>
          <p:cNvPr descr="Engineer team at project development, template for developer. Coding develop, programmer at computer or workstation for business. Concept with character, flat isometric vector illustration" id="170" name="Google Shape;170;p11"/>
          <p:cNvPicPr preferRelativeResize="0"/>
          <p:nvPr/>
        </p:nvPicPr>
        <p:blipFill rotWithShape="1">
          <a:blip r:embed="rId3">
            <a:alphaModFix/>
          </a:blip>
          <a:srcRect b="0" l="0" r="0" t="0"/>
          <a:stretch/>
        </p:blipFill>
        <p:spPr>
          <a:xfrm>
            <a:off x="6027275" y="2119375"/>
            <a:ext cx="2708951" cy="1896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4" name="Shape 174"/>
        <p:cNvGrpSpPr/>
        <p:nvPr/>
      </p:nvGrpSpPr>
      <p:grpSpPr>
        <a:xfrm>
          <a:off x="0" y="0"/>
          <a:ext cx="0" cy="0"/>
          <a:chOff x="0" y="0"/>
          <a:chExt cx="0" cy="0"/>
        </a:xfrm>
      </p:grpSpPr>
      <p:sp>
        <p:nvSpPr>
          <p:cNvPr id="175" name="Google Shape;175;p12"/>
          <p:cNvSpPr txBox="1"/>
          <p:nvPr/>
        </p:nvSpPr>
        <p:spPr>
          <a:xfrm>
            <a:off x="583500" y="950650"/>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rgbClr val="000000"/>
                </a:solidFill>
                <a:latin typeface="Calibri"/>
                <a:ea typeface="Calibri"/>
                <a:cs typeface="Calibri"/>
                <a:sym typeface="Calibri"/>
              </a:rPr>
              <a:t>Version Control System</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1" i="0" sz="2400" u="sng"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Version Control is a system that records or keeps track of the changes to a file or set of files over time so that you can recall or go back to specific versions later.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chemeClr val="dk1"/>
                </a:solidFill>
                <a:latin typeface="Calibri"/>
                <a:ea typeface="Calibri"/>
                <a:cs typeface="Calibri"/>
                <a:sym typeface="Calibri"/>
              </a:rPr>
              <a:t>Version Control System is the management of changes to collection of information like documents, project code. It can track collaborative changes of your project.</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1" i="0" sz="2400" u="none" cap="none" strike="noStrike">
              <a:solidFill>
                <a:srgbClr val="000000"/>
              </a:solidFill>
              <a:latin typeface="Calibri"/>
              <a:ea typeface="Calibri"/>
              <a:cs typeface="Calibri"/>
              <a:sym typeface="Calibri"/>
            </a:endParaRPr>
          </a:p>
        </p:txBody>
      </p:sp>
      <p:sp>
        <p:nvSpPr>
          <p:cNvPr id="176" name="Google Shape;176;p12"/>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7" name="Google Shape;177;p1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8" name="Google Shape;178;p12"/>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179" name="Google Shape;179;p12"/>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Version Control System</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3" name="Shape 183"/>
        <p:cNvGrpSpPr/>
        <p:nvPr/>
      </p:nvGrpSpPr>
      <p:grpSpPr>
        <a:xfrm>
          <a:off x="0" y="0"/>
          <a:ext cx="0" cy="0"/>
          <a:chOff x="0" y="0"/>
          <a:chExt cx="0" cy="0"/>
        </a:xfrm>
      </p:grpSpPr>
      <p:sp>
        <p:nvSpPr>
          <p:cNvPr id="184" name="Google Shape;184;p13"/>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5" name="Google Shape;185;p1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6" name="Google Shape;186;p13"/>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187" name="Google Shape;187;p13"/>
          <p:cNvSpPr txBox="1"/>
          <p:nvPr/>
        </p:nvSpPr>
        <p:spPr>
          <a:xfrm>
            <a:off x="583500" y="1179250"/>
            <a:ext cx="80145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Also, developers can view the past versions of the code and the difference between them.</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pic>
        <p:nvPicPr>
          <p:cNvPr id="188" name="Google Shape;188;p13"/>
          <p:cNvPicPr preferRelativeResize="0"/>
          <p:nvPr/>
        </p:nvPicPr>
        <p:blipFill rotWithShape="1">
          <a:blip r:embed="rId3">
            <a:alphaModFix/>
          </a:blip>
          <a:srcRect b="33003" l="23991" r="21790" t="22910"/>
          <a:stretch/>
        </p:blipFill>
        <p:spPr>
          <a:xfrm>
            <a:off x="2084000" y="2476950"/>
            <a:ext cx="4957600" cy="2266276"/>
          </a:xfrm>
          <a:prstGeom prst="rect">
            <a:avLst/>
          </a:prstGeom>
          <a:noFill/>
          <a:ln cap="flat" cmpd="sng" w="38100">
            <a:solidFill>
              <a:srgbClr val="000000"/>
            </a:solidFill>
            <a:prstDash val="solid"/>
            <a:round/>
            <a:headEnd len="sm" w="sm" type="none"/>
            <a:tailEnd len="sm" w="sm" type="none"/>
          </a:ln>
        </p:spPr>
      </p:pic>
      <p:sp>
        <p:nvSpPr>
          <p:cNvPr id="189" name="Google Shape;189;p13"/>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Version Control System</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3" name="Shape 193"/>
        <p:cNvGrpSpPr/>
        <p:nvPr/>
      </p:nvGrpSpPr>
      <p:grpSpPr>
        <a:xfrm>
          <a:off x="0" y="0"/>
          <a:ext cx="0" cy="0"/>
          <a:chOff x="0" y="0"/>
          <a:chExt cx="0" cy="0"/>
        </a:xfrm>
      </p:grpSpPr>
      <p:sp>
        <p:nvSpPr>
          <p:cNvPr id="194" name="Google Shape;194;p14"/>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5" name="Google Shape;195;p1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6" name="Google Shape;196;p14"/>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Types of Version Control System</a:t>
            </a:r>
            <a:endParaRPr b="1" i="0" sz="3000" u="none" cap="none" strike="noStrike">
              <a:solidFill>
                <a:srgbClr val="FFFFFF"/>
              </a:solidFill>
              <a:latin typeface="Calibri"/>
              <a:ea typeface="Calibri"/>
              <a:cs typeface="Calibri"/>
              <a:sym typeface="Calibri"/>
            </a:endParaRPr>
          </a:p>
        </p:txBody>
      </p:sp>
      <p:sp>
        <p:nvSpPr>
          <p:cNvPr id="197" name="Google Shape;197;p14"/>
          <p:cNvSpPr txBox="1"/>
          <p:nvPr/>
        </p:nvSpPr>
        <p:spPr>
          <a:xfrm>
            <a:off x="583500" y="1179250"/>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rgbClr val="000000"/>
                </a:solidFill>
                <a:latin typeface="Calibri"/>
                <a:ea typeface="Calibri"/>
                <a:cs typeface="Calibri"/>
                <a:sym typeface="Calibri"/>
              </a:rPr>
              <a:t>There are two types of Version Control Models:</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Centralized</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Distributed</a:t>
            </a:r>
            <a:endParaRPr b="0" i="0" sz="2400" u="none" cap="none" strike="noStrike">
              <a:solidFill>
                <a:srgbClr val="000000"/>
              </a:solidFill>
              <a:latin typeface="Calibri"/>
              <a:ea typeface="Calibri"/>
              <a:cs typeface="Calibri"/>
              <a:sym typeface="Calibri"/>
            </a:endParaRPr>
          </a:p>
        </p:txBody>
      </p:sp>
      <p:pic>
        <p:nvPicPr>
          <p:cNvPr descr="version control git programming script development with laptop and line vector illustration" id="198" name="Google Shape;198;p14"/>
          <p:cNvPicPr preferRelativeResize="0"/>
          <p:nvPr/>
        </p:nvPicPr>
        <p:blipFill rotWithShape="1">
          <a:blip r:embed="rId3">
            <a:alphaModFix/>
          </a:blip>
          <a:srcRect b="0" l="0" r="0" t="0"/>
          <a:stretch/>
        </p:blipFill>
        <p:spPr>
          <a:xfrm>
            <a:off x="4985325" y="1988075"/>
            <a:ext cx="3536475" cy="2134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2" name="Shape 202"/>
        <p:cNvGrpSpPr/>
        <p:nvPr/>
      </p:nvGrpSpPr>
      <p:grpSpPr>
        <a:xfrm>
          <a:off x="0" y="0"/>
          <a:ext cx="0" cy="0"/>
          <a:chOff x="0" y="0"/>
          <a:chExt cx="0" cy="0"/>
        </a:xfrm>
      </p:grpSpPr>
      <p:sp>
        <p:nvSpPr>
          <p:cNvPr id="203" name="Google Shape;203;p15"/>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4" name="Google Shape;204;p1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5" name="Google Shape;205;p15"/>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206" name="Google Shape;206;p15"/>
          <p:cNvSpPr txBox="1"/>
          <p:nvPr/>
        </p:nvSpPr>
        <p:spPr>
          <a:xfrm>
            <a:off x="583500" y="950650"/>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rgbClr val="000000"/>
                </a:solidFill>
                <a:latin typeface="Calibri"/>
                <a:ea typeface="Calibri"/>
                <a:cs typeface="Calibri"/>
                <a:sym typeface="Calibri"/>
              </a:rPr>
              <a:t>Centralized Control System</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1" i="0" sz="2400" u="sng"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The centralized control system is working as a client server model. Here we have one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centralized server and a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localized repository file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system that is accessible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by a number of clients.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pic>
        <p:nvPicPr>
          <p:cNvPr id="207" name="Google Shape;207;p15"/>
          <p:cNvPicPr preferRelativeResize="0"/>
          <p:nvPr/>
        </p:nvPicPr>
        <p:blipFill rotWithShape="1">
          <a:blip r:embed="rId3">
            <a:alphaModFix/>
          </a:blip>
          <a:srcRect b="31553" l="21280" r="21927" t="13719"/>
          <a:stretch/>
        </p:blipFill>
        <p:spPr>
          <a:xfrm>
            <a:off x="4474225" y="2345075"/>
            <a:ext cx="4364674" cy="2364651"/>
          </a:xfrm>
          <a:prstGeom prst="rect">
            <a:avLst/>
          </a:prstGeom>
          <a:noFill/>
          <a:ln cap="flat" cmpd="sng" w="38100">
            <a:solidFill>
              <a:srgbClr val="000000"/>
            </a:solidFill>
            <a:prstDash val="solid"/>
            <a:round/>
            <a:headEnd len="sm" w="sm" type="none"/>
            <a:tailEnd len="sm" w="sm" type="none"/>
          </a:ln>
        </p:spPr>
      </p:pic>
      <p:sp>
        <p:nvSpPr>
          <p:cNvPr id="208" name="Google Shape;208;p15"/>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Centralized Control System</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2" name="Shape 212"/>
        <p:cNvGrpSpPr/>
        <p:nvPr/>
      </p:nvGrpSpPr>
      <p:grpSpPr>
        <a:xfrm>
          <a:off x="0" y="0"/>
          <a:ext cx="0" cy="0"/>
          <a:chOff x="0" y="0"/>
          <a:chExt cx="0" cy="0"/>
        </a:xfrm>
      </p:grpSpPr>
      <p:sp>
        <p:nvSpPr>
          <p:cNvPr id="213" name="Google Shape;213;p16"/>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4" name="Google Shape;214;p1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5" name="Google Shape;215;p16"/>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216" name="Google Shape;216;p16"/>
          <p:cNvSpPr txBox="1"/>
          <p:nvPr/>
        </p:nvSpPr>
        <p:spPr>
          <a:xfrm>
            <a:off x="583500" y="1255450"/>
            <a:ext cx="83649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The advantages of this model are simplicity and ease of use. </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1900"/>
              <a:buFont typeface="Arial"/>
              <a:buNone/>
            </a:pPr>
            <a:r>
              <a:t/>
            </a:r>
            <a:endParaRPr b="0" i="0" sz="1900" u="none" cap="none" strike="noStrike">
              <a:solidFill>
                <a:schemeClr val="dk1"/>
              </a:solidFill>
              <a:latin typeface="Calibri"/>
              <a:ea typeface="Calibri"/>
              <a:cs typeface="Calibri"/>
              <a:sym typeface="Calibri"/>
            </a:endParaRPr>
          </a:p>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One of the example of this model is subversion. So, google doc is an example of centralized version control system because Google doc only keeps one file for the word doc and everyone works on that one file. </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1900"/>
              <a:buFont typeface="Arial"/>
              <a:buNone/>
            </a:pPr>
            <a:r>
              <a:t/>
            </a:r>
            <a:endParaRPr b="0" i="0" sz="1900" u="none" cap="none" strike="noStrike">
              <a:solidFill>
                <a:schemeClr val="dk1"/>
              </a:solidFill>
              <a:latin typeface="Calibri"/>
              <a:ea typeface="Calibri"/>
              <a:cs typeface="Calibri"/>
              <a:sym typeface="Calibri"/>
            </a:endParaRPr>
          </a:p>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Therefore all the changes and modifications will get stored and reflected on that one common file.</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17" name="Google Shape;217;p16"/>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Centralized Control System</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1" name="Shape 221"/>
        <p:cNvGrpSpPr/>
        <p:nvPr/>
      </p:nvGrpSpPr>
      <p:grpSpPr>
        <a:xfrm>
          <a:off x="0" y="0"/>
          <a:ext cx="0" cy="0"/>
          <a:chOff x="0" y="0"/>
          <a:chExt cx="0" cy="0"/>
        </a:xfrm>
      </p:grpSpPr>
      <p:sp>
        <p:nvSpPr>
          <p:cNvPr id="222" name="Google Shape;222;p17"/>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3" name="Google Shape;223;p1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4" name="Google Shape;224;p17"/>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225" name="Google Shape;225;p17"/>
          <p:cNvSpPr txBox="1"/>
          <p:nvPr/>
        </p:nvSpPr>
        <p:spPr>
          <a:xfrm>
            <a:off x="583500" y="1179250"/>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In subversion, there is only one repository file system usually stored on a network server.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Whenever you want to work on your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project you can connect the central file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system through network connection.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This leads to certain disadvantages.  </a:t>
            </a:r>
            <a:endParaRPr b="0" i="0" sz="2400" u="none" cap="none" strike="noStrike">
              <a:solidFill>
                <a:srgbClr val="000000"/>
              </a:solidFill>
              <a:latin typeface="Calibri"/>
              <a:ea typeface="Calibri"/>
              <a:cs typeface="Calibri"/>
              <a:sym typeface="Calibri"/>
            </a:endParaRPr>
          </a:p>
        </p:txBody>
      </p:sp>
      <p:pic>
        <p:nvPicPr>
          <p:cNvPr descr="computer network concept. 3d illustration" id="226" name="Google Shape;226;p17"/>
          <p:cNvPicPr preferRelativeResize="0"/>
          <p:nvPr/>
        </p:nvPicPr>
        <p:blipFill rotWithShape="1">
          <a:blip r:embed="rId3">
            <a:alphaModFix/>
          </a:blip>
          <a:srcRect b="0" l="0" r="0" t="0"/>
          <a:stretch/>
        </p:blipFill>
        <p:spPr>
          <a:xfrm>
            <a:off x="5972325" y="2119375"/>
            <a:ext cx="2947900" cy="1984175"/>
          </a:xfrm>
          <a:prstGeom prst="rect">
            <a:avLst/>
          </a:prstGeom>
          <a:noFill/>
          <a:ln>
            <a:noFill/>
          </a:ln>
        </p:spPr>
      </p:pic>
      <p:sp>
        <p:nvSpPr>
          <p:cNvPr id="227" name="Google Shape;227;p17"/>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Centralized Control System</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1" name="Shape 231"/>
        <p:cNvGrpSpPr/>
        <p:nvPr/>
      </p:nvGrpSpPr>
      <p:grpSpPr>
        <a:xfrm>
          <a:off x="0" y="0"/>
          <a:ext cx="0" cy="0"/>
          <a:chOff x="0" y="0"/>
          <a:chExt cx="0" cy="0"/>
        </a:xfrm>
      </p:grpSpPr>
      <p:sp>
        <p:nvSpPr>
          <p:cNvPr id="232" name="Google Shape;232;p18"/>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3" name="Google Shape;233;p1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4" name="Google Shape;234;p18"/>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235" name="Google Shape;235;p18"/>
          <p:cNvSpPr txBox="1"/>
          <p:nvPr/>
        </p:nvSpPr>
        <p:spPr>
          <a:xfrm>
            <a:off x="583500" y="798250"/>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rgbClr val="000000"/>
                </a:solidFill>
                <a:latin typeface="Calibri"/>
                <a:ea typeface="Calibri"/>
                <a:cs typeface="Calibri"/>
                <a:sym typeface="Calibri"/>
              </a:rPr>
              <a:t>Disadvantages of Centralized Control System</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800"/>
              <a:buFont typeface="Arial"/>
              <a:buNone/>
            </a:pPr>
            <a:r>
              <a:t/>
            </a:r>
            <a:endParaRPr b="1" i="0" sz="1800" u="sng"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You cannot do any work on your project without a network connection. </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If anything happened to the central file </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system you may lose your data and history </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of the changes. </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The advantages of the centralized system totally depends on the functionality of the single server.</a:t>
            </a:r>
            <a:endParaRPr b="1" i="0" sz="2400" u="sng" cap="none" strike="noStrike">
              <a:solidFill>
                <a:srgbClr val="000000"/>
              </a:solidFill>
              <a:latin typeface="Calibri"/>
              <a:ea typeface="Calibri"/>
              <a:cs typeface="Calibri"/>
              <a:sym typeface="Calibri"/>
            </a:endParaRPr>
          </a:p>
        </p:txBody>
      </p:sp>
      <p:pic>
        <p:nvPicPr>
          <p:cNvPr descr=" Abstract Communication, Laptop Connection Isolated on White Background" id="236" name="Google Shape;236;p18"/>
          <p:cNvPicPr preferRelativeResize="0"/>
          <p:nvPr/>
        </p:nvPicPr>
        <p:blipFill rotWithShape="1">
          <a:blip r:embed="rId3">
            <a:alphaModFix/>
          </a:blip>
          <a:srcRect b="0" l="0" r="0" t="0"/>
          <a:stretch/>
        </p:blipFill>
        <p:spPr>
          <a:xfrm>
            <a:off x="6489950" y="2330075"/>
            <a:ext cx="2429675" cy="1960550"/>
          </a:xfrm>
          <a:prstGeom prst="rect">
            <a:avLst/>
          </a:prstGeom>
          <a:noFill/>
          <a:ln>
            <a:noFill/>
          </a:ln>
        </p:spPr>
      </p:pic>
      <p:sp>
        <p:nvSpPr>
          <p:cNvPr id="237" name="Google Shape;237;p18"/>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Centralized Control System</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1" name="Shape 241"/>
        <p:cNvGrpSpPr/>
        <p:nvPr/>
      </p:nvGrpSpPr>
      <p:grpSpPr>
        <a:xfrm>
          <a:off x="0" y="0"/>
          <a:ext cx="0" cy="0"/>
          <a:chOff x="0" y="0"/>
          <a:chExt cx="0" cy="0"/>
        </a:xfrm>
      </p:grpSpPr>
      <p:sp>
        <p:nvSpPr>
          <p:cNvPr id="242" name="Google Shape;242;p19"/>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3" name="Google Shape;243;p1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4" name="Google Shape;244;p19"/>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Distributed Control Systems</a:t>
            </a:r>
            <a:endParaRPr b="1" i="0" sz="3000" u="none" cap="none" strike="noStrike">
              <a:solidFill>
                <a:srgbClr val="FFFFFF"/>
              </a:solidFill>
              <a:latin typeface="Calibri"/>
              <a:ea typeface="Calibri"/>
              <a:cs typeface="Calibri"/>
              <a:sym typeface="Calibri"/>
            </a:endParaRPr>
          </a:p>
        </p:txBody>
      </p:sp>
      <p:sp>
        <p:nvSpPr>
          <p:cNvPr id="245" name="Google Shape;245;p19"/>
          <p:cNvSpPr txBox="1"/>
          <p:nvPr/>
        </p:nvSpPr>
        <p:spPr>
          <a:xfrm>
            <a:off x="583500" y="950650"/>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rgbClr val="000000"/>
                </a:solidFill>
                <a:latin typeface="Calibri"/>
                <a:ea typeface="Calibri"/>
                <a:cs typeface="Calibri"/>
                <a:sym typeface="Calibri"/>
              </a:rPr>
              <a:t>Distributed Control Systems</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It takes a peer-to-peer approach to version control as opposed to the client-server approach of centralized systems.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In this model all the developers have their own local file system and changes between file systems are implemented locally on their machines. </a:t>
            </a:r>
            <a:endParaRPr b="0" i="0" sz="2400" u="none" cap="none" strike="noStrike">
              <a:solidFill>
                <a:srgbClr val="00000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2"/>
          <p:cNvSpPr/>
          <p:nvPr/>
        </p:nvSpPr>
        <p:spPr>
          <a:xfrm>
            <a:off x="628648" y="546098"/>
            <a:ext cx="3259800" cy="4034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 name="Google Shape;79;p2"/>
          <p:cNvSpPr txBox="1"/>
          <p:nvPr/>
        </p:nvSpPr>
        <p:spPr>
          <a:xfrm>
            <a:off x="1057272" y="1288764"/>
            <a:ext cx="1700400" cy="217200"/>
          </a:xfrm>
          <a:prstGeom prst="rect">
            <a:avLst/>
          </a:prstGeom>
          <a:noFill/>
          <a:ln>
            <a:noFill/>
          </a:ln>
        </p:spPr>
        <p:txBody>
          <a:bodyPr anchorCtr="0" anchor="t" bIns="0" lIns="0" spcFirstLastPara="1" rIns="0" wrap="square" tIns="0">
            <a:noAutofit/>
          </a:bodyPr>
          <a:lstStyle/>
          <a:p>
            <a:pPr indent="0" lvl="0" marL="0" marR="0" rtl="0" algn="l">
              <a:lnSpc>
                <a:spcPct val="112142"/>
              </a:lnSpc>
              <a:spcBef>
                <a:spcPts val="0"/>
              </a:spcBef>
              <a:spcAft>
                <a:spcPts val="0"/>
              </a:spcAft>
              <a:buClr>
                <a:srgbClr val="000000"/>
              </a:buClr>
              <a:buSzPts val="1400"/>
              <a:buFont typeface="Arial"/>
              <a:buNone/>
            </a:pPr>
            <a:r>
              <a:rPr b="0" i="0" lang="en" sz="1400" u="none" cap="none" strike="noStrike">
                <a:solidFill>
                  <a:srgbClr val="FFFFFF"/>
                </a:solidFill>
                <a:latin typeface="Trebuchet MS"/>
                <a:ea typeface="Trebuchet MS"/>
                <a:cs typeface="Trebuchet MS"/>
                <a:sym typeface="Trebuchet MS"/>
              </a:rPr>
              <a:t>EditEdit MasterMaster  texttext stylesstyles</a:t>
            </a:r>
            <a:endParaRPr b="0" i="0" sz="1400" u="none" cap="none" strike="noStrike">
              <a:solidFill>
                <a:srgbClr val="000000"/>
              </a:solidFill>
              <a:latin typeface="Trebuchet MS"/>
              <a:ea typeface="Trebuchet MS"/>
              <a:cs typeface="Trebuchet MS"/>
              <a:sym typeface="Trebuchet MS"/>
            </a:endParaRPr>
          </a:p>
        </p:txBody>
      </p:sp>
      <p:sp>
        <p:nvSpPr>
          <p:cNvPr id="80" name="Google Shape;80;p2"/>
          <p:cNvSpPr/>
          <p:nvPr/>
        </p:nvSpPr>
        <p:spPr>
          <a:xfrm>
            <a:off x="0" y="0"/>
            <a:ext cx="9144000" cy="51435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1" name="Google Shape;81;p2"/>
          <p:cNvSpPr/>
          <p:nvPr/>
        </p:nvSpPr>
        <p:spPr>
          <a:xfrm>
            <a:off x="635171" y="0"/>
            <a:ext cx="3259800" cy="40419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2" name="Google Shape;82;p2"/>
          <p:cNvSpPr/>
          <p:nvPr/>
        </p:nvSpPr>
        <p:spPr>
          <a:xfrm>
            <a:off x="7929284" y="210064"/>
            <a:ext cx="813600" cy="2172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3" name="Google Shape;83;p2"/>
          <p:cNvSpPr txBox="1"/>
          <p:nvPr/>
        </p:nvSpPr>
        <p:spPr>
          <a:xfrm>
            <a:off x="525075" y="427275"/>
            <a:ext cx="3363300" cy="2554200"/>
          </a:xfrm>
          <a:prstGeom prst="rect">
            <a:avLst/>
          </a:prstGeom>
          <a:noFill/>
          <a:ln>
            <a:noFill/>
          </a:ln>
        </p:spPr>
        <p:txBody>
          <a:bodyPr anchorCtr="0" anchor="t" bIns="0" lIns="0" spcFirstLastPara="1" rIns="0" wrap="square" tIns="113025">
            <a:noAutofit/>
          </a:bodyPr>
          <a:lstStyle/>
          <a:p>
            <a:pPr indent="0" lvl="0" marL="0" marR="0" rtl="0" algn="l">
              <a:lnSpc>
                <a:spcPct val="100000"/>
              </a:lnSpc>
              <a:spcBef>
                <a:spcPts val="765"/>
              </a:spcBef>
              <a:spcAft>
                <a:spcPts val="0"/>
              </a:spcAft>
              <a:buClr>
                <a:srgbClr val="000000"/>
              </a:buClr>
              <a:buSzPts val="1800"/>
              <a:buFont typeface="Arial"/>
              <a:buNone/>
            </a:pPr>
            <a:r>
              <a:t/>
            </a:r>
            <a:endParaRPr b="1" i="0" sz="1800" u="none" cap="none" strike="noStrike">
              <a:solidFill>
                <a:srgbClr val="FFFFFF"/>
              </a:solidFill>
              <a:latin typeface="Arial"/>
              <a:ea typeface="Arial"/>
              <a:cs typeface="Arial"/>
              <a:sym typeface="Arial"/>
            </a:endParaRPr>
          </a:p>
          <a:p>
            <a:pPr indent="0" lvl="0" marL="0" marR="0" rtl="0" algn="r">
              <a:lnSpc>
                <a:spcPct val="100000"/>
              </a:lnSpc>
              <a:spcBef>
                <a:spcPts val="765"/>
              </a:spcBef>
              <a:spcAft>
                <a:spcPts val="0"/>
              </a:spcAft>
              <a:buClr>
                <a:srgbClr val="000000"/>
              </a:buClr>
              <a:buSzPts val="1800"/>
              <a:buFont typeface="Arial"/>
              <a:buNone/>
            </a:pPr>
            <a:r>
              <a:rPr b="1" i="0" lang="en" sz="1800" u="none" cap="none" strike="noStrike">
                <a:solidFill>
                  <a:srgbClr val="FFFFFF"/>
                </a:solidFill>
                <a:latin typeface="Arial"/>
                <a:ea typeface="Arial"/>
                <a:cs typeface="Arial"/>
                <a:sym typeface="Arial"/>
              </a:rPr>
              <a:t>Topic Name- Version Control     (GIT &amp; GitHub)</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765"/>
              </a:spcBef>
              <a:spcAft>
                <a:spcPts val="0"/>
              </a:spcAft>
              <a:buClr>
                <a:srgbClr val="000000"/>
              </a:buClr>
              <a:buSzPts val="1800"/>
              <a:buFont typeface="Arial"/>
              <a:buNone/>
            </a:pPr>
            <a:r>
              <a:rPr b="1" i="0" lang="en" sz="1800" u="none" cap="none" strike="noStrike">
                <a:solidFill>
                  <a:srgbClr val="FFFFFF"/>
                </a:solidFill>
                <a:latin typeface="Arial"/>
                <a:ea typeface="Arial"/>
                <a:cs typeface="Arial"/>
                <a:sym typeface="Arial"/>
              </a:rPr>
              <a:t>    Instructor- Vikash Dubey</a:t>
            </a:r>
            <a:endParaRPr b="1" i="0" sz="1800" u="none" cap="none" strike="noStrike">
              <a:solidFill>
                <a:srgbClr val="FFFFFF"/>
              </a:solidFill>
              <a:latin typeface="Arial"/>
              <a:ea typeface="Arial"/>
              <a:cs typeface="Arial"/>
              <a:sym typeface="Arial"/>
            </a:endParaRPr>
          </a:p>
          <a:p>
            <a:pPr indent="0" lvl="0" marL="0" marR="0" rtl="0" algn="l">
              <a:lnSpc>
                <a:spcPct val="100000"/>
              </a:lnSpc>
              <a:spcBef>
                <a:spcPts val="765"/>
              </a:spcBef>
              <a:spcAft>
                <a:spcPts val="0"/>
              </a:spcAft>
              <a:buClr>
                <a:srgbClr val="000000"/>
              </a:buClr>
              <a:buSzPts val="1800"/>
              <a:buFont typeface="Arial"/>
              <a:buNone/>
            </a:pPr>
            <a:r>
              <a:t/>
            </a:r>
            <a:endParaRPr b="1" i="0" sz="1800" u="none" cap="none" strike="noStrike">
              <a:solidFill>
                <a:srgbClr val="FFFFFF"/>
              </a:solidFill>
              <a:latin typeface="Arial"/>
              <a:ea typeface="Arial"/>
              <a:cs typeface="Arial"/>
              <a:sym typeface="Arial"/>
            </a:endParaRPr>
          </a:p>
          <a:p>
            <a:pPr indent="0" lvl="0" marL="0" marR="0" rtl="0" algn="l">
              <a:lnSpc>
                <a:spcPct val="100000"/>
              </a:lnSpc>
              <a:spcBef>
                <a:spcPts val="765"/>
              </a:spcBef>
              <a:spcAft>
                <a:spcPts val="0"/>
              </a:spcAft>
              <a:buClr>
                <a:srgbClr val="000000"/>
              </a:buClr>
              <a:buSzPts val="1800"/>
              <a:buFont typeface="Arial"/>
              <a:buNone/>
            </a:pPr>
            <a:r>
              <a:rPr b="1" i="0" lang="en" sz="1800" u="none" cap="none" strike="noStrike">
                <a:solidFill>
                  <a:srgbClr val="FFFFFF"/>
                </a:solidFill>
                <a:latin typeface="Arial"/>
                <a:ea typeface="Arial"/>
                <a:cs typeface="Arial"/>
                <a:sym typeface="Arial"/>
              </a:rPr>
              <a:t> </a:t>
            </a:r>
            <a:endParaRPr b="1" i="0" sz="18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9" name="Shape 249"/>
        <p:cNvGrpSpPr/>
        <p:nvPr/>
      </p:nvGrpSpPr>
      <p:grpSpPr>
        <a:xfrm>
          <a:off x="0" y="0"/>
          <a:ext cx="0" cy="0"/>
          <a:chOff x="0" y="0"/>
          <a:chExt cx="0" cy="0"/>
        </a:xfrm>
      </p:grpSpPr>
      <p:sp>
        <p:nvSpPr>
          <p:cNvPr id="250" name="Google Shape;250;p20"/>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51" name="Google Shape;251;p2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52" name="Google Shape;252;p20"/>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253" name="Google Shape;253;p20"/>
          <p:cNvSpPr txBox="1"/>
          <p:nvPr/>
        </p:nvSpPr>
        <p:spPr>
          <a:xfrm>
            <a:off x="583500" y="874450"/>
            <a:ext cx="80145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Examples of Distributed Control Systems are Github &amp; Mercurial.</a:t>
            </a:r>
            <a:endParaRPr b="0" i="0" sz="2400" u="none" cap="none" strike="noStrike">
              <a:solidFill>
                <a:srgbClr val="000000"/>
              </a:solidFill>
              <a:latin typeface="Calibri"/>
              <a:ea typeface="Calibri"/>
              <a:cs typeface="Calibri"/>
              <a:sym typeface="Calibri"/>
            </a:endParaRPr>
          </a:p>
        </p:txBody>
      </p:sp>
      <p:pic>
        <p:nvPicPr>
          <p:cNvPr id="254" name="Google Shape;254;p20"/>
          <p:cNvPicPr preferRelativeResize="0"/>
          <p:nvPr/>
        </p:nvPicPr>
        <p:blipFill rotWithShape="1">
          <a:blip r:embed="rId3">
            <a:alphaModFix/>
          </a:blip>
          <a:srcRect b="4317" l="0" r="1729" t="-47"/>
          <a:stretch/>
        </p:blipFill>
        <p:spPr>
          <a:xfrm>
            <a:off x="1676338" y="1860850"/>
            <a:ext cx="5676427" cy="3109125"/>
          </a:xfrm>
          <a:prstGeom prst="rect">
            <a:avLst/>
          </a:prstGeom>
          <a:noFill/>
          <a:ln cap="flat" cmpd="sng" w="38100">
            <a:solidFill>
              <a:srgbClr val="000000"/>
            </a:solidFill>
            <a:prstDash val="solid"/>
            <a:round/>
            <a:headEnd len="sm" w="sm" type="none"/>
            <a:tailEnd len="sm" w="sm" type="none"/>
          </a:ln>
        </p:spPr>
      </p:pic>
      <p:sp>
        <p:nvSpPr>
          <p:cNvPr id="255" name="Google Shape;255;p20"/>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Distributed Control Systems</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9" name="Shape 259"/>
        <p:cNvGrpSpPr/>
        <p:nvPr/>
      </p:nvGrpSpPr>
      <p:grpSpPr>
        <a:xfrm>
          <a:off x="0" y="0"/>
          <a:ext cx="0" cy="0"/>
          <a:chOff x="0" y="0"/>
          <a:chExt cx="0" cy="0"/>
        </a:xfrm>
      </p:grpSpPr>
      <p:sp>
        <p:nvSpPr>
          <p:cNvPr id="260" name="Google Shape;260;p21"/>
          <p:cNvSpPr txBox="1"/>
          <p:nvPr/>
        </p:nvSpPr>
        <p:spPr>
          <a:xfrm>
            <a:off x="583500" y="1255450"/>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rgbClr val="000000"/>
                </a:solidFill>
                <a:latin typeface="Calibri"/>
                <a:ea typeface="Calibri"/>
                <a:cs typeface="Calibri"/>
                <a:sym typeface="Calibri"/>
              </a:rPr>
              <a:t>Advantages of Distributed Control Systems</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1" i="0" sz="2400" u="sng" cap="none" strike="noStrike">
              <a:solidFill>
                <a:srgbClr val="000000"/>
              </a:solidFill>
              <a:latin typeface="Calibri"/>
              <a:ea typeface="Calibri"/>
              <a:cs typeface="Calibri"/>
              <a:sym typeface="Calibri"/>
            </a:endParaRPr>
          </a:p>
          <a:p>
            <a:pPr indent="-381000" lvl="0" marL="457200" marR="0" rtl="0" algn="l">
              <a:lnSpc>
                <a:spcPct val="150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Faster Access</a:t>
            </a:r>
            <a:endParaRPr b="0" i="0" sz="2400" u="none" cap="none" strike="noStrike">
              <a:solidFill>
                <a:srgbClr val="000000"/>
              </a:solidFill>
              <a:latin typeface="Calibri"/>
              <a:ea typeface="Calibri"/>
              <a:cs typeface="Calibri"/>
              <a:sym typeface="Calibri"/>
            </a:endParaRPr>
          </a:p>
          <a:p>
            <a:pPr indent="-381000" lvl="0" marL="457200" marR="0" rtl="0" algn="l">
              <a:lnSpc>
                <a:spcPct val="150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Ability to work offline</a:t>
            </a:r>
            <a:endParaRPr b="0" i="0" sz="2400" u="none" cap="none" strike="noStrike">
              <a:solidFill>
                <a:srgbClr val="000000"/>
              </a:solidFill>
              <a:latin typeface="Calibri"/>
              <a:ea typeface="Calibri"/>
              <a:cs typeface="Calibri"/>
              <a:sym typeface="Calibri"/>
            </a:endParaRPr>
          </a:p>
          <a:p>
            <a:pPr indent="-381000" lvl="0" marL="457200" marR="0" rtl="0" algn="l">
              <a:lnSpc>
                <a:spcPct val="150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Does not rely on a single location </a:t>
            </a:r>
            <a:endParaRPr b="0" i="0" sz="2400" u="none" cap="none" strike="noStrike">
              <a:solidFill>
                <a:srgbClr val="000000"/>
              </a:solidFill>
              <a:latin typeface="Calibri"/>
              <a:ea typeface="Calibri"/>
              <a:cs typeface="Calibri"/>
              <a:sym typeface="Calibri"/>
            </a:endParaRPr>
          </a:p>
          <a:p>
            <a:pPr indent="0" lvl="0" marL="457200" marR="0" rtl="0" algn="l">
              <a:lnSpc>
                <a:spcPct val="150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for backups</a:t>
            </a:r>
            <a:endParaRPr b="0" i="0" sz="2400" u="none" cap="none" strike="noStrike">
              <a:solidFill>
                <a:srgbClr val="000000"/>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61" name="Google Shape;261;p21"/>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2" name="Google Shape;262;p2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3" name="Google Shape;263;p21"/>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descr="online conclusion of the transaction. the opening of a new startup. business handshake, via phone and laptop. vector illustration in a flat style investor holds money in ideas online." id="264" name="Google Shape;264;p21"/>
          <p:cNvPicPr preferRelativeResize="0"/>
          <p:nvPr/>
        </p:nvPicPr>
        <p:blipFill rotWithShape="1">
          <a:blip r:embed="rId3">
            <a:alphaModFix/>
          </a:blip>
          <a:srcRect b="0" l="0" r="0" t="0"/>
          <a:stretch/>
        </p:blipFill>
        <p:spPr>
          <a:xfrm>
            <a:off x="5556325" y="2330075"/>
            <a:ext cx="3209325" cy="1751675"/>
          </a:xfrm>
          <a:prstGeom prst="rect">
            <a:avLst/>
          </a:prstGeom>
          <a:noFill/>
          <a:ln>
            <a:noFill/>
          </a:ln>
        </p:spPr>
      </p:pic>
      <p:sp>
        <p:nvSpPr>
          <p:cNvPr id="265" name="Google Shape;265;p21"/>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Distributed Control Systems</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9" name="Shape 269"/>
        <p:cNvGrpSpPr/>
        <p:nvPr/>
      </p:nvGrpSpPr>
      <p:grpSpPr>
        <a:xfrm>
          <a:off x="0" y="0"/>
          <a:ext cx="0" cy="0"/>
          <a:chOff x="0" y="0"/>
          <a:chExt cx="0" cy="0"/>
        </a:xfrm>
      </p:grpSpPr>
      <p:sp>
        <p:nvSpPr>
          <p:cNvPr id="270" name="Google Shape;270;p22"/>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1" name="Google Shape;271;p2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2" name="Google Shape;272;p22"/>
          <p:cNvSpPr txBox="1"/>
          <p:nvPr/>
        </p:nvSpPr>
        <p:spPr>
          <a:xfrm>
            <a:off x="583500" y="1179250"/>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rgbClr val="000000"/>
                </a:solidFill>
                <a:latin typeface="Calibri"/>
                <a:ea typeface="Calibri"/>
                <a:cs typeface="Calibri"/>
                <a:sym typeface="Calibri"/>
              </a:rPr>
              <a:t>Advantages of Git over Mercurial</a:t>
            </a:r>
            <a:r>
              <a:rPr b="0" i="0" lang="en" sz="2400" u="none" cap="none" strike="noStrike">
                <a:solidFill>
                  <a:srgbClr val="000000"/>
                </a:solidFill>
                <a:latin typeface="Calibri"/>
                <a:ea typeface="Calibri"/>
                <a:cs typeface="Calibri"/>
                <a:sym typeface="Calibri"/>
              </a:rPr>
              <a:t>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Git is faster than mercurial for network operations such as downloading and uploading project files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to the file server.</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Git's approach to branches are more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powerful than mercurial.</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73" name="Google Shape;273;p22"/>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descr="Colored icon of git word with shadow" id="274" name="Google Shape;274;p22"/>
          <p:cNvPicPr preferRelativeResize="0"/>
          <p:nvPr/>
        </p:nvPicPr>
        <p:blipFill rotWithShape="1">
          <a:blip r:embed="rId3">
            <a:alphaModFix/>
          </a:blip>
          <a:srcRect b="0" l="0" r="0" t="0"/>
          <a:stretch/>
        </p:blipFill>
        <p:spPr>
          <a:xfrm>
            <a:off x="6577975" y="2633050"/>
            <a:ext cx="2045025" cy="2202325"/>
          </a:xfrm>
          <a:prstGeom prst="rect">
            <a:avLst/>
          </a:prstGeom>
          <a:noFill/>
          <a:ln>
            <a:noFill/>
          </a:ln>
        </p:spPr>
      </p:pic>
      <p:sp>
        <p:nvSpPr>
          <p:cNvPr id="275" name="Google Shape;275;p22"/>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Advantages of Git over Mercurial</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9" name="Shape 279"/>
        <p:cNvGrpSpPr/>
        <p:nvPr/>
      </p:nvGrpSpPr>
      <p:grpSpPr>
        <a:xfrm>
          <a:off x="0" y="0"/>
          <a:ext cx="0" cy="0"/>
          <a:chOff x="0" y="0"/>
          <a:chExt cx="0" cy="0"/>
        </a:xfrm>
      </p:grpSpPr>
      <p:sp>
        <p:nvSpPr>
          <p:cNvPr id="280" name="Google Shape;280;p23"/>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1" name="Google Shape;281;p2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2" name="Google Shape;282;p23"/>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283" name="Google Shape;283;p23"/>
          <p:cNvSpPr txBox="1"/>
          <p:nvPr/>
        </p:nvSpPr>
        <p:spPr>
          <a:xfrm>
            <a:off x="583500" y="1179250"/>
            <a:ext cx="80145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Git is more powerful for larger projects.</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t/>
            </a:r>
            <a:endParaRPr b="0" i="0" sz="2400" u="none" cap="none" strike="noStrike">
              <a:solidFill>
                <a:schemeClr val="dk1"/>
              </a:solidFill>
              <a:latin typeface="Calibri"/>
              <a:ea typeface="Calibri"/>
              <a:cs typeface="Calibri"/>
              <a:sym typeface="Calibri"/>
            </a:endParaRPr>
          </a:p>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Git is one of the most widely used </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popular version control system in </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use today.</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Git is open source and you can create a public or private file system which can be accessible by your project team.</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pic>
        <p:nvPicPr>
          <p:cNvPr descr="git code repository concept illustration with 3 monitor code program" id="284" name="Google Shape;284;p23"/>
          <p:cNvPicPr preferRelativeResize="0"/>
          <p:nvPr/>
        </p:nvPicPr>
        <p:blipFill rotWithShape="1">
          <a:blip r:embed="rId3">
            <a:alphaModFix/>
          </a:blip>
          <a:srcRect b="0" l="0" r="0" t="0"/>
          <a:stretch/>
        </p:blipFill>
        <p:spPr>
          <a:xfrm>
            <a:off x="5773825" y="1781050"/>
            <a:ext cx="3131925" cy="1873800"/>
          </a:xfrm>
          <a:prstGeom prst="rect">
            <a:avLst/>
          </a:prstGeom>
          <a:noFill/>
          <a:ln>
            <a:noFill/>
          </a:ln>
        </p:spPr>
      </p:pic>
      <p:sp>
        <p:nvSpPr>
          <p:cNvPr id="285" name="Google Shape;285;p23"/>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Advantages of Git over Mercurial</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89" name="Shape 289"/>
        <p:cNvGrpSpPr/>
        <p:nvPr/>
      </p:nvGrpSpPr>
      <p:grpSpPr>
        <a:xfrm>
          <a:off x="0" y="0"/>
          <a:ext cx="0" cy="0"/>
          <a:chOff x="0" y="0"/>
          <a:chExt cx="0" cy="0"/>
        </a:xfrm>
      </p:grpSpPr>
      <p:sp>
        <p:nvSpPr>
          <p:cNvPr id="290" name="Google Shape;290;p24"/>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1" name="Google Shape;291;p2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2" name="Google Shape;292;p24"/>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History of Git</a:t>
            </a:r>
            <a:endParaRPr b="1" i="0" sz="3000" u="none" cap="none" strike="noStrike">
              <a:solidFill>
                <a:srgbClr val="FFFFFF"/>
              </a:solidFill>
              <a:latin typeface="Calibri"/>
              <a:ea typeface="Calibri"/>
              <a:cs typeface="Calibri"/>
              <a:sym typeface="Calibri"/>
            </a:endParaRPr>
          </a:p>
        </p:txBody>
      </p:sp>
      <p:sp>
        <p:nvSpPr>
          <p:cNvPr id="293" name="Google Shape;293;p24"/>
          <p:cNvSpPr txBox="1"/>
          <p:nvPr/>
        </p:nvSpPr>
        <p:spPr>
          <a:xfrm>
            <a:off x="583500" y="874450"/>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rgbClr val="000000"/>
                </a:solidFill>
                <a:latin typeface="Calibri"/>
                <a:ea typeface="Calibri"/>
                <a:cs typeface="Calibri"/>
                <a:sym typeface="Calibri"/>
              </a:rPr>
              <a:t>History of Git</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1" i="0" sz="2400" u="sng"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Git was invented by Linus Torvalds. Linus is also the father of Linux Operating System and still he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maintains the Linux Operating System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Kernel.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Kernel is the heart of the Linux operating system the latest Linux kernel 4.13 has around some 60000 files and over 24 million lines of code. </a:t>
            </a:r>
            <a:endParaRPr b="0" i="0" sz="2400" u="none" cap="none" strike="noStrike">
              <a:solidFill>
                <a:srgbClr val="000000"/>
              </a:solidFill>
              <a:latin typeface="Calibri"/>
              <a:ea typeface="Calibri"/>
              <a:cs typeface="Calibri"/>
              <a:sym typeface="Calibri"/>
            </a:endParaRPr>
          </a:p>
        </p:txBody>
      </p:sp>
      <p:pic>
        <p:nvPicPr>
          <p:cNvPr descr="LINUX - Glowing Neon Sign on stonework wall - 3D rendered royalty free stock illustration.  Can be used for online banner ads and direct mailers.&#10;" id="294" name="Google Shape;294;p24"/>
          <p:cNvPicPr preferRelativeResize="0"/>
          <p:nvPr/>
        </p:nvPicPr>
        <p:blipFill rotWithShape="1">
          <a:blip r:embed="rId3">
            <a:alphaModFix/>
          </a:blip>
          <a:srcRect b="0" l="0" r="0" t="0"/>
          <a:stretch/>
        </p:blipFill>
        <p:spPr>
          <a:xfrm>
            <a:off x="5950950" y="2278650"/>
            <a:ext cx="3019526" cy="1625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8" name="Shape 298"/>
        <p:cNvGrpSpPr/>
        <p:nvPr/>
      </p:nvGrpSpPr>
      <p:grpSpPr>
        <a:xfrm>
          <a:off x="0" y="0"/>
          <a:ext cx="0" cy="0"/>
          <a:chOff x="0" y="0"/>
          <a:chExt cx="0" cy="0"/>
        </a:xfrm>
      </p:grpSpPr>
      <p:sp>
        <p:nvSpPr>
          <p:cNvPr id="299" name="Google Shape;299;p25"/>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00" name="Google Shape;300;p2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01" name="Google Shape;301;p25"/>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302" name="Google Shape;302;p25"/>
          <p:cNvSpPr txBox="1"/>
          <p:nvPr/>
        </p:nvSpPr>
        <p:spPr>
          <a:xfrm>
            <a:off x="583500" y="1179250"/>
            <a:ext cx="80145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Approximately, 3500 lines of code are added into the line of Kernel Source code everyday. More that 1681 developers are involved from 225 companies. New </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version of the Linux Kernel is released </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in every quarter. </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To maintain such lengthy code which is being worked upon by thousand of developers, there was a need of tool.</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pic>
        <p:nvPicPr>
          <p:cNvPr descr="3D illustration.  Blue bytes of binary code flying through a vortex, background code depth of field/Binary code  background" id="303" name="Google Shape;303;p25"/>
          <p:cNvPicPr preferRelativeResize="0"/>
          <p:nvPr/>
        </p:nvPicPr>
        <p:blipFill rotWithShape="1">
          <a:blip r:embed="rId3">
            <a:alphaModFix/>
          </a:blip>
          <a:srcRect b="0" l="0" r="0" t="0"/>
          <a:stretch/>
        </p:blipFill>
        <p:spPr>
          <a:xfrm>
            <a:off x="6092550" y="2154700"/>
            <a:ext cx="2744825" cy="1601150"/>
          </a:xfrm>
          <a:prstGeom prst="rect">
            <a:avLst/>
          </a:prstGeom>
          <a:noFill/>
          <a:ln>
            <a:noFill/>
          </a:ln>
        </p:spPr>
      </p:pic>
      <p:sp>
        <p:nvSpPr>
          <p:cNvPr id="304" name="Google Shape;304;p25"/>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History of Git</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8" name="Shape 308"/>
        <p:cNvGrpSpPr/>
        <p:nvPr/>
      </p:nvGrpSpPr>
      <p:grpSpPr>
        <a:xfrm>
          <a:off x="0" y="0"/>
          <a:ext cx="0" cy="0"/>
          <a:chOff x="0" y="0"/>
          <a:chExt cx="0" cy="0"/>
        </a:xfrm>
      </p:grpSpPr>
      <p:sp>
        <p:nvSpPr>
          <p:cNvPr id="309" name="Google Shape;309;p26"/>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10" name="Google Shape;310;p2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11" name="Google Shape;311;p26"/>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312" name="Google Shape;312;p26"/>
          <p:cNvSpPr txBox="1"/>
          <p:nvPr/>
        </p:nvSpPr>
        <p:spPr>
          <a:xfrm>
            <a:off x="583500" y="1179250"/>
            <a:ext cx="80145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A tool which could manage such a lengthy code and make collaborations between developers across different places and companies efficient and easy.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Hence, Git was invented to maintain </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Linux Kernel. Git makes collaborations</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as quick as and as painless as possible.  </a:t>
            </a:r>
            <a:endParaRPr b="0" i="0" sz="2400" u="none" cap="none" strike="noStrike">
              <a:solidFill>
                <a:srgbClr val="000000"/>
              </a:solidFill>
              <a:latin typeface="Calibri"/>
              <a:ea typeface="Calibri"/>
              <a:cs typeface="Calibri"/>
              <a:sym typeface="Calibri"/>
            </a:endParaRPr>
          </a:p>
        </p:txBody>
      </p:sp>
      <p:pic>
        <p:nvPicPr>
          <p:cNvPr descr="Moscow, Russia - 1 June 2020: Git logo sign with program code on background Illustrative Editorial." id="313" name="Google Shape;313;p26"/>
          <p:cNvPicPr preferRelativeResize="0"/>
          <p:nvPr/>
        </p:nvPicPr>
        <p:blipFill rotWithShape="1">
          <a:blip r:embed="rId3">
            <a:alphaModFix/>
          </a:blip>
          <a:srcRect b="0" l="0" r="0" t="0"/>
          <a:stretch/>
        </p:blipFill>
        <p:spPr>
          <a:xfrm>
            <a:off x="6024691" y="2162750"/>
            <a:ext cx="2998334" cy="2152650"/>
          </a:xfrm>
          <a:prstGeom prst="rect">
            <a:avLst/>
          </a:prstGeom>
          <a:noFill/>
          <a:ln>
            <a:noFill/>
          </a:ln>
        </p:spPr>
      </p:pic>
      <p:sp>
        <p:nvSpPr>
          <p:cNvPr id="314" name="Google Shape;314;p26"/>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History of Git</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8" name="Shape 318"/>
        <p:cNvGrpSpPr/>
        <p:nvPr/>
      </p:nvGrpSpPr>
      <p:grpSpPr>
        <a:xfrm>
          <a:off x="0" y="0"/>
          <a:ext cx="0" cy="0"/>
          <a:chOff x="0" y="0"/>
          <a:chExt cx="0" cy="0"/>
        </a:xfrm>
      </p:grpSpPr>
      <p:sp>
        <p:nvSpPr>
          <p:cNvPr id="319" name="Google Shape;319;p27"/>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0" name="Google Shape;320;p2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1" name="Google Shape;321;p27"/>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Demo Source Code</a:t>
            </a:r>
            <a:endParaRPr b="1" i="0" sz="3000" u="none" cap="none" strike="noStrike">
              <a:solidFill>
                <a:srgbClr val="FFFFFF"/>
              </a:solidFill>
              <a:latin typeface="Calibri"/>
              <a:ea typeface="Calibri"/>
              <a:cs typeface="Calibri"/>
              <a:sym typeface="Calibri"/>
            </a:endParaRPr>
          </a:p>
        </p:txBody>
      </p:sp>
      <p:sp>
        <p:nvSpPr>
          <p:cNvPr id="322" name="Google Shape;322;p27"/>
          <p:cNvSpPr txBox="1"/>
          <p:nvPr/>
        </p:nvSpPr>
        <p:spPr>
          <a:xfrm>
            <a:off x="583500" y="1179250"/>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pic>
        <p:nvPicPr>
          <p:cNvPr id="323" name="Google Shape;323;p27"/>
          <p:cNvPicPr preferRelativeResize="0"/>
          <p:nvPr/>
        </p:nvPicPr>
        <p:blipFill rotWithShape="1">
          <a:blip r:embed="rId3">
            <a:alphaModFix/>
          </a:blip>
          <a:srcRect b="26523" l="22604" r="38865" t="22907"/>
          <a:stretch/>
        </p:blipFill>
        <p:spPr>
          <a:xfrm>
            <a:off x="1759950" y="647450"/>
            <a:ext cx="5470574" cy="4036476"/>
          </a:xfrm>
          <a:prstGeom prst="rect">
            <a:avLst/>
          </a:prstGeom>
          <a:noFill/>
          <a:ln cap="flat" cmpd="sng" w="38100">
            <a:solidFill>
              <a:srgbClr val="000000"/>
            </a:solidFill>
            <a:prstDash val="solid"/>
            <a:round/>
            <a:headEnd len="sm" w="sm" type="none"/>
            <a:tailEnd len="sm" w="sm" type="none"/>
          </a:ln>
        </p:spPr>
      </p:pic>
      <p:sp>
        <p:nvSpPr>
          <p:cNvPr id="324" name="Google Shape;324;p27"/>
          <p:cNvSpPr txBox="1"/>
          <p:nvPr/>
        </p:nvSpPr>
        <p:spPr>
          <a:xfrm>
            <a:off x="1735150" y="4695475"/>
            <a:ext cx="5515200" cy="309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rgbClr val="000000"/>
                </a:solidFill>
                <a:latin typeface="Arial"/>
                <a:ea typeface="Arial"/>
                <a:cs typeface="Arial"/>
                <a:sym typeface="Arial"/>
              </a:rPr>
              <a:t>Demo Source Code</a:t>
            </a:r>
            <a:endParaRPr b="1" i="0" sz="22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8" name="Shape 328"/>
        <p:cNvGrpSpPr/>
        <p:nvPr/>
      </p:nvGrpSpPr>
      <p:grpSpPr>
        <a:xfrm>
          <a:off x="0" y="0"/>
          <a:ext cx="0" cy="0"/>
          <a:chOff x="0" y="0"/>
          <a:chExt cx="0" cy="0"/>
        </a:xfrm>
      </p:grpSpPr>
      <p:sp>
        <p:nvSpPr>
          <p:cNvPr id="329" name="Google Shape;329;p28"/>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0" name="Google Shape;330;p2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1" name="Google Shape;331;p28"/>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332" name="Google Shape;332;p28"/>
          <p:cNvSpPr txBox="1"/>
          <p:nvPr/>
        </p:nvSpPr>
        <p:spPr>
          <a:xfrm>
            <a:off x="583500" y="1179250"/>
            <a:ext cx="80145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Case 1 is the code to add two numbers and Case 2 if for exit.</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It is a menu driven program.</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This program is compiled using Javac compiler.</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Syntax: </a:t>
            </a:r>
            <a:r>
              <a:rPr b="1" i="0" lang="en" sz="1900" u="none" cap="none" strike="noStrike">
                <a:solidFill>
                  <a:srgbClr val="000000"/>
                </a:solidFill>
                <a:latin typeface="Courier New"/>
                <a:ea typeface="Courier New"/>
                <a:cs typeface="Courier New"/>
                <a:sym typeface="Courier New"/>
              </a:rPr>
              <a:t>javac filename</a:t>
            </a:r>
            <a:endParaRPr b="1" i="0" sz="1900" u="none" cap="none" strike="noStrike">
              <a:solidFill>
                <a:srgbClr val="000000"/>
              </a:solidFill>
              <a:latin typeface="Courier New"/>
              <a:ea typeface="Courier New"/>
              <a:cs typeface="Courier New"/>
              <a:sym typeface="Courier New"/>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Here, </a:t>
            </a:r>
            <a:r>
              <a:rPr b="1" i="0" lang="en" sz="1900" u="none" cap="none" strike="noStrike">
                <a:solidFill>
                  <a:srgbClr val="000000"/>
                </a:solidFill>
                <a:latin typeface="Courier New"/>
                <a:ea typeface="Courier New"/>
                <a:cs typeface="Courier New"/>
                <a:sym typeface="Courier New"/>
              </a:rPr>
              <a:t>javac caladd.java</a:t>
            </a:r>
            <a:r>
              <a:rPr b="0" i="0" lang="en" sz="2400" u="none" cap="none" strike="noStrike">
                <a:solidFill>
                  <a:srgbClr val="000000"/>
                </a:solidFill>
                <a:latin typeface="Calibri"/>
                <a:ea typeface="Calibri"/>
                <a:cs typeface="Calibri"/>
                <a:sym typeface="Calibri"/>
              </a:rPr>
              <a:t>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333" name="Google Shape;333;p28"/>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Demo Source Code</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7" name="Shape 337"/>
        <p:cNvGrpSpPr/>
        <p:nvPr/>
      </p:nvGrpSpPr>
      <p:grpSpPr>
        <a:xfrm>
          <a:off x="0" y="0"/>
          <a:ext cx="0" cy="0"/>
          <a:chOff x="0" y="0"/>
          <a:chExt cx="0" cy="0"/>
        </a:xfrm>
      </p:grpSpPr>
      <p:sp>
        <p:nvSpPr>
          <p:cNvPr id="338" name="Google Shape;338;p29"/>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9" name="Google Shape;339;p2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0" name="Google Shape;340;p29"/>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341" name="Google Shape;341;p29"/>
          <p:cNvSpPr txBox="1"/>
          <p:nvPr/>
        </p:nvSpPr>
        <p:spPr>
          <a:xfrm>
            <a:off x="583500" y="1026850"/>
            <a:ext cx="80145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After the program is compiled, it is executed using Java command.</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It  displays both the cases. You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have to choose between one of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them by pressing 1 or 2.</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Pressing 1 allows you to input the two numbers whose addition has to be done.</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pic>
        <p:nvPicPr>
          <p:cNvPr id="342" name="Google Shape;342;p29"/>
          <p:cNvPicPr preferRelativeResize="0"/>
          <p:nvPr/>
        </p:nvPicPr>
        <p:blipFill rotWithShape="1">
          <a:blip r:embed="rId3">
            <a:alphaModFix/>
          </a:blip>
          <a:srcRect b="49997" l="2305" r="61097" t="8416"/>
          <a:stretch/>
        </p:blipFill>
        <p:spPr>
          <a:xfrm>
            <a:off x="5325725" y="1715425"/>
            <a:ext cx="3346376" cy="2137951"/>
          </a:xfrm>
          <a:prstGeom prst="rect">
            <a:avLst/>
          </a:prstGeom>
          <a:noFill/>
          <a:ln cap="flat" cmpd="sng" w="38100">
            <a:solidFill>
              <a:srgbClr val="000000"/>
            </a:solidFill>
            <a:prstDash val="solid"/>
            <a:round/>
            <a:headEnd len="sm" w="sm" type="none"/>
            <a:tailEnd len="sm" w="sm" type="none"/>
          </a:ln>
        </p:spPr>
      </p:pic>
      <p:sp>
        <p:nvSpPr>
          <p:cNvPr id="343" name="Google Shape;343;p29"/>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Demo Source Code</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7" name="Shape 87"/>
        <p:cNvGrpSpPr/>
        <p:nvPr/>
      </p:nvGrpSpPr>
      <p:grpSpPr>
        <a:xfrm>
          <a:off x="0" y="0"/>
          <a:ext cx="0" cy="0"/>
          <a:chOff x="0" y="0"/>
          <a:chExt cx="0" cy="0"/>
        </a:xfrm>
      </p:grpSpPr>
      <p:sp>
        <p:nvSpPr>
          <p:cNvPr id="88" name="Google Shape;88;p3"/>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9" name="Google Shape;89;p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0" name="Google Shape;90;p3"/>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Today’s Agenda</a:t>
            </a:r>
            <a:endParaRPr b="1" i="0" sz="3000" u="none" cap="none" strike="noStrike">
              <a:solidFill>
                <a:srgbClr val="FFFFFF"/>
              </a:solidFill>
              <a:latin typeface="Calibri"/>
              <a:ea typeface="Calibri"/>
              <a:cs typeface="Calibri"/>
              <a:sym typeface="Calibri"/>
            </a:endParaRPr>
          </a:p>
        </p:txBody>
      </p:sp>
      <p:sp>
        <p:nvSpPr>
          <p:cNvPr id="91" name="Google Shape;91;p3"/>
          <p:cNvSpPr txBox="1"/>
          <p:nvPr/>
        </p:nvSpPr>
        <p:spPr>
          <a:xfrm>
            <a:off x="583500" y="1179250"/>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Version Control (GIT &amp; GitHub)</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lang="en" sz="2400">
                <a:latin typeface="Calibri"/>
                <a:ea typeface="Calibri"/>
                <a:cs typeface="Calibri"/>
                <a:sym typeface="Calibri"/>
              </a:rPr>
              <a:t>Making the project Remote</a:t>
            </a:r>
            <a:endParaRPr sz="2400">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lang="en" sz="2400">
                <a:latin typeface="Calibri"/>
                <a:ea typeface="Calibri"/>
                <a:cs typeface="Calibri"/>
                <a:sym typeface="Calibri"/>
              </a:rPr>
              <a:t>Accessing previous commit</a:t>
            </a:r>
            <a:endParaRPr sz="2400">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7" name="Shape 347"/>
        <p:cNvGrpSpPr/>
        <p:nvPr/>
      </p:nvGrpSpPr>
      <p:grpSpPr>
        <a:xfrm>
          <a:off x="0" y="0"/>
          <a:ext cx="0" cy="0"/>
          <a:chOff x="0" y="0"/>
          <a:chExt cx="0" cy="0"/>
        </a:xfrm>
      </p:grpSpPr>
      <p:sp>
        <p:nvSpPr>
          <p:cNvPr id="348" name="Google Shape;348;p30"/>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9" name="Google Shape;349;p3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0" name="Google Shape;350;p30"/>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351" name="Google Shape;351;p30"/>
          <p:cNvSpPr txBox="1"/>
          <p:nvPr/>
        </p:nvSpPr>
        <p:spPr>
          <a:xfrm>
            <a:off x="583500" y="950650"/>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Now, suppose you want subtraction of two numbers instead of addition. So, you have to change the functionality of the code.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Suppose there are some errors while compiling the code and you are facing problems resolving those errors. </a:t>
            </a:r>
            <a:r>
              <a:rPr b="0" i="0" lang="en" sz="2400" u="none" cap="none" strike="noStrike">
                <a:solidFill>
                  <a:schemeClr val="dk1"/>
                </a:solidFill>
                <a:latin typeface="Calibri"/>
                <a:ea typeface="Calibri"/>
                <a:cs typeface="Calibri"/>
                <a:sym typeface="Calibri"/>
              </a:rPr>
              <a:t>So, instead of writing the code from scratch, you would want to visit the previous version of the code.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But, you can’t do it here as you have changed the code without maintaining any history. So, Git will help you out here.</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352" name="Google Shape;352;p30"/>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Purpose of Git</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56" name="Shape 356"/>
        <p:cNvGrpSpPr/>
        <p:nvPr/>
      </p:nvGrpSpPr>
      <p:grpSpPr>
        <a:xfrm>
          <a:off x="0" y="0"/>
          <a:ext cx="0" cy="0"/>
          <a:chOff x="0" y="0"/>
          <a:chExt cx="0" cy="0"/>
        </a:xfrm>
      </p:grpSpPr>
      <p:sp>
        <p:nvSpPr>
          <p:cNvPr id="357" name="Google Shape;357;p31"/>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8" name="Google Shape;358;p3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9" name="Google Shape;359;p31"/>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Introduction to Github</a:t>
            </a:r>
            <a:endParaRPr b="1" i="0" sz="3000" u="none" cap="none" strike="noStrike">
              <a:solidFill>
                <a:srgbClr val="FFFFFF"/>
              </a:solidFill>
              <a:latin typeface="Calibri"/>
              <a:ea typeface="Calibri"/>
              <a:cs typeface="Calibri"/>
              <a:sym typeface="Calibri"/>
            </a:endParaRPr>
          </a:p>
        </p:txBody>
      </p:sp>
      <p:sp>
        <p:nvSpPr>
          <p:cNvPr id="360" name="Google Shape;360;p31"/>
          <p:cNvSpPr txBox="1"/>
          <p:nvPr/>
        </p:nvSpPr>
        <p:spPr>
          <a:xfrm>
            <a:off x="583500" y="1179250"/>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So far you know that you can have files on your local system. Is there a way by which you can share your files with your team or team members?</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Well, yes. To do so,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you’ll need a web-based</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Git, file hosting service.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One such service is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highlight>
                  <a:srgbClr val="FFFF00"/>
                </a:highlight>
                <a:latin typeface="Calibri"/>
                <a:ea typeface="Calibri"/>
                <a:cs typeface="Calibri"/>
                <a:sym typeface="Calibri"/>
              </a:rPr>
              <a:t>Github</a:t>
            </a:r>
            <a:r>
              <a:rPr b="0" i="0" lang="en" sz="2400" u="none" cap="none" strike="noStrike">
                <a:solidFill>
                  <a:srgbClr val="000000"/>
                </a:solidFill>
                <a:latin typeface="Calibri"/>
                <a:ea typeface="Calibri"/>
                <a:cs typeface="Calibri"/>
                <a:sym typeface="Calibri"/>
              </a:rPr>
              <a:t>.</a:t>
            </a:r>
            <a:endParaRPr b="0" i="0" sz="2400" u="none" cap="none" strike="noStrike">
              <a:solidFill>
                <a:srgbClr val="000000"/>
              </a:solidFill>
              <a:latin typeface="Calibri"/>
              <a:ea typeface="Calibri"/>
              <a:cs typeface="Calibri"/>
              <a:sym typeface="Calibri"/>
            </a:endParaRPr>
          </a:p>
        </p:txBody>
      </p:sp>
      <p:pic>
        <p:nvPicPr>
          <p:cNvPr id="361" name="Google Shape;361;p31"/>
          <p:cNvPicPr preferRelativeResize="0"/>
          <p:nvPr/>
        </p:nvPicPr>
        <p:blipFill rotWithShape="1">
          <a:blip r:embed="rId3">
            <a:alphaModFix/>
          </a:blip>
          <a:srcRect b="31639" l="21580" r="22029" t="36129"/>
          <a:stretch/>
        </p:blipFill>
        <p:spPr>
          <a:xfrm>
            <a:off x="3793950" y="2952749"/>
            <a:ext cx="5156227" cy="1656851"/>
          </a:xfrm>
          <a:prstGeom prst="rect">
            <a:avLst/>
          </a:prstGeom>
          <a:noFill/>
          <a:ln cap="flat" cmpd="sng" w="38100">
            <a:solidFill>
              <a:srgbClr val="000000"/>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65" name="Shape 365"/>
        <p:cNvGrpSpPr/>
        <p:nvPr/>
      </p:nvGrpSpPr>
      <p:grpSpPr>
        <a:xfrm>
          <a:off x="0" y="0"/>
          <a:ext cx="0" cy="0"/>
          <a:chOff x="0" y="0"/>
          <a:chExt cx="0" cy="0"/>
        </a:xfrm>
      </p:grpSpPr>
      <p:sp>
        <p:nvSpPr>
          <p:cNvPr id="366" name="Google Shape;366;p32"/>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7" name="Google Shape;367;p3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8" name="Google Shape;368;p32"/>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369" name="Google Shape;369;p32"/>
          <p:cNvSpPr txBox="1"/>
          <p:nvPr/>
        </p:nvSpPr>
        <p:spPr>
          <a:xfrm>
            <a:off x="583500" y="798250"/>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rgbClr val="000000"/>
                </a:solidFill>
                <a:latin typeface="Calibri"/>
                <a:ea typeface="Calibri"/>
                <a:cs typeface="Calibri"/>
                <a:sym typeface="Calibri"/>
              </a:rPr>
              <a:t>Github</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1" i="0" sz="2400" u="sng"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Github is one of the most popular Git hosting services today. Using Github one can share their file system like files, documents or any image files with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others.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It helps a developer to access other users’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file system and store remote files and projects of other developers on his local system.</a:t>
            </a:r>
            <a:endParaRPr b="1" i="0" sz="2400" u="sng" cap="none" strike="noStrike">
              <a:solidFill>
                <a:srgbClr val="000000"/>
              </a:solidFill>
              <a:latin typeface="Calibri"/>
              <a:ea typeface="Calibri"/>
              <a:cs typeface="Calibri"/>
              <a:sym typeface="Calibri"/>
            </a:endParaRPr>
          </a:p>
        </p:txBody>
      </p:sp>
      <p:pic>
        <p:nvPicPr>
          <p:cNvPr descr="Kazan, Russian Federation - Jun 15, 2018: GitHub website on smartphone. GitHub is a web-based Git repository hosting service." id="370" name="Google Shape;370;p32"/>
          <p:cNvPicPr preferRelativeResize="0"/>
          <p:nvPr/>
        </p:nvPicPr>
        <p:blipFill rotWithShape="1">
          <a:blip r:embed="rId3">
            <a:alphaModFix/>
          </a:blip>
          <a:srcRect b="0" l="0" r="0" t="0"/>
          <a:stretch/>
        </p:blipFill>
        <p:spPr>
          <a:xfrm>
            <a:off x="6548830" y="2571750"/>
            <a:ext cx="2280970" cy="1637625"/>
          </a:xfrm>
          <a:prstGeom prst="rect">
            <a:avLst/>
          </a:prstGeom>
          <a:noFill/>
          <a:ln>
            <a:noFill/>
          </a:ln>
        </p:spPr>
      </p:pic>
      <p:sp>
        <p:nvSpPr>
          <p:cNvPr id="371" name="Google Shape;371;p32"/>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Introduction to Github</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75" name="Shape 375"/>
        <p:cNvGrpSpPr/>
        <p:nvPr/>
      </p:nvGrpSpPr>
      <p:grpSpPr>
        <a:xfrm>
          <a:off x="0" y="0"/>
          <a:ext cx="0" cy="0"/>
          <a:chOff x="0" y="0"/>
          <a:chExt cx="0" cy="0"/>
        </a:xfrm>
      </p:grpSpPr>
      <p:sp>
        <p:nvSpPr>
          <p:cNvPr id="376" name="Google Shape;376;p33"/>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7" name="Google Shape;377;p3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8" name="Google Shape;378;p33"/>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Differences between Git &amp; Github</a:t>
            </a:r>
            <a:endParaRPr b="1" i="0" sz="3000" u="none" cap="none" strike="noStrike">
              <a:solidFill>
                <a:srgbClr val="FFFFFF"/>
              </a:solidFill>
              <a:latin typeface="Calibri"/>
              <a:ea typeface="Calibri"/>
              <a:cs typeface="Calibri"/>
              <a:sym typeface="Calibri"/>
            </a:endParaRPr>
          </a:p>
        </p:txBody>
      </p:sp>
      <p:sp>
        <p:nvSpPr>
          <p:cNvPr id="379" name="Google Shape;379;p33"/>
          <p:cNvSpPr txBox="1"/>
          <p:nvPr/>
        </p:nvSpPr>
        <p:spPr>
          <a:xfrm>
            <a:off x="583500" y="1179250"/>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rgbClr val="000000"/>
                </a:solidFill>
                <a:latin typeface="Calibri"/>
                <a:ea typeface="Calibri"/>
                <a:cs typeface="Calibri"/>
                <a:sym typeface="Calibri"/>
              </a:rPr>
              <a:t>Differences between Git &amp; Github</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Git is a distributed version control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system. It is a tool to manage your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project source code history whereas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Github is a web-based Git file hosting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service which enables us to showcase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or share our projects and files to others.</a:t>
            </a:r>
            <a:endParaRPr b="0" i="0" sz="2400" u="none" cap="none" strike="noStrike">
              <a:solidFill>
                <a:srgbClr val="000000"/>
              </a:solidFill>
              <a:latin typeface="Calibri"/>
              <a:ea typeface="Calibri"/>
              <a:cs typeface="Calibri"/>
              <a:sym typeface="Calibri"/>
            </a:endParaRPr>
          </a:p>
        </p:txBody>
      </p:sp>
      <p:pic>
        <p:nvPicPr>
          <p:cNvPr id="380" name="Google Shape;380;p33"/>
          <p:cNvPicPr preferRelativeResize="0"/>
          <p:nvPr/>
        </p:nvPicPr>
        <p:blipFill rotWithShape="1">
          <a:blip r:embed="rId3">
            <a:alphaModFix/>
          </a:blip>
          <a:srcRect b="39350" l="53883" r="24535" t="37371"/>
          <a:stretch/>
        </p:blipFill>
        <p:spPr>
          <a:xfrm>
            <a:off x="5563450" y="2189451"/>
            <a:ext cx="3337975" cy="2024300"/>
          </a:xfrm>
          <a:prstGeom prst="rect">
            <a:avLst/>
          </a:prstGeom>
          <a:noFill/>
          <a:ln cap="flat" cmpd="sng" w="38100">
            <a:solidFill>
              <a:srgbClr val="000000"/>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84" name="Shape 384"/>
        <p:cNvGrpSpPr/>
        <p:nvPr/>
      </p:nvGrpSpPr>
      <p:grpSpPr>
        <a:xfrm>
          <a:off x="0" y="0"/>
          <a:ext cx="0" cy="0"/>
          <a:chOff x="0" y="0"/>
          <a:chExt cx="0" cy="0"/>
        </a:xfrm>
      </p:grpSpPr>
      <p:sp>
        <p:nvSpPr>
          <p:cNvPr id="385" name="Google Shape;385;p34"/>
          <p:cNvSpPr txBox="1"/>
          <p:nvPr/>
        </p:nvSpPr>
        <p:spPr>
          <a:xfrm>
            <a:off x="583500" y="950650"/>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rgbClr val="000000"/>
                </a:solidFill>
                <a:latin typeface="Calibri"/>
                <a:ea typeface="Calibri"/>
                <a:cs typeface="Calibri"/>
                <a:sym typeface="Calibri"/>
              </a:rPr>
              <a:t>What is a Repository</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800"/>
              <a:buFont typeface="Arial"/>
              <a:buNone/>
            </a:pPr>
            <a:r>
              <a:t/>
            </a:r>
            <a:endParaRPr b="1" i="0" sz="18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In order to transfer your file systems from your local system to Github, you would need a container or a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directory to which you can store and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transfer all the contents from local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systems to Github.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This container or directory which contains your project files is known as a </a:t>
            </a:r>
            <a:r>
              <a:rPr b="0" i="0" lang="en" sz="2400" u="none" cap="none" strike="noStrike">
                <a:solidFill>
                  <a:srgbClr val="000000"/>
                </a:solidFill>
                <a:highlight>
                  <a:srgbClr val="FFFF00"/>
                </a:highlight>
                <a:latin typeface="Calibri"/>
                <a:ea typeface="Calibri"/>
                <a:cs typeface="Calibri"/>
                <a:sym typeface="Calibri"/>
              </a:rPr>
              <a:t>Repository</a:t>
            </a:r>
            <a:r>
              <a:rPr b="0" i="0" lang="en" sz="2400" u="none" cap="none" strike="noStrike">
                <a:solidFill>
                  <a:srgbClr val="000000"/>
                </a:solidFill>
                <a:latin typeface="Calibri"/>
                <a:ea typeface="Calibri"/>
                <a:cs typeface="Calibri"/>
                <a:sym typeface="Calibri"/>
              </a:rPr>
              <a:t>.</a:t>
            </a:r>
            <a:r>
              <a:rPr b="1" i="0" lang="en" sz="2400" u="sng" cap="none" strike="noStrike">
                <a:solidFill>
                  <a:srgbClr val="000000"/>
                </a:solidFill>
                <a:latin typeface="Calibri"/>
                <a:ea typeface="Calibri"/>
                <a:cs typeface="Calibri"/>
                <a:sym typeface="Calibri"/>
              </a:rPr>
              <a:t> </a:t>
            </a:r>
            <a:endParaRPr b="1" i="0" sz="2400" u="sng" cap="none" strike="noStrike">
              <a:solidFill>
                <a:srgbClr val="000000"/>
              </a:solidFill>
              <a:latin typeface="Calibri"/>
              <a:ea typeface="Calibri"/>
              <a:cs typeface="Calibri"/>
              <a:sym typeface="Calibri"/>
            </a:endParaRPr>
          </a:p>
        </p:txBody>
      </p:sp>
      <p:sp>
        <p:nvSpPr>
          <p:cNvPr id="386" name="Google Shape;386;p34"/>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7" name="Google Shape;387;p3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8" name="Google Shape;388;p34"/>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Introduction to Repository</a:t>
            </a:r>
            <a:endParaRPr b="1" i="0" sz="3000" u="none" cap="none" strike="noStrike">
              <a:solidFill>
                <a:srgbClr val="FFFFFF"/>
              </a:solidFill>
              <a:latin typeface="Calibri"/>
              <a:ea typeface="Calibri"/>
              <a:cs typeface="Calibri"/>
              <a:sym typeface="Calibri"/>
            </a:endParaRPr>
          </a:p>
        </p:txBody>
      </p:sp>
      <p:pic>
        <p:nvPicPr>
          <p:cNvPr descr="Organized archive with ring binders and woman searching for files in the database using a laptop, top view" id="389" name="Google Shape;389;p34"/>
          <p:cNvPicPr preferRelativeResize="0"/>
          <p:nvPr/>
        </p:nvPicPr>
        <p:blipFill rotWithShape="1">
          <a:blip r:embed="rId3">
            <a:alphaModFix/>
          </a:blip>
          <a:srcRect b="0" l="0" r="0" t="0"/>
          <a:stretch/>
        </p:blipFill>
        <p:spPr>
          <a:xfrm>
            <a:off x="6029350" y="2234700"/>
            <a:ext cx="2568650" cy="17758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93" name="Shape 393"/>
        <p:cNvGrpSpPr/>
        <p:nvPr/>
      </p:nvGrpSpPr>
      <p:grpSpPr>
        <a:xfrm>
          <a:off x="0" y="0"/>
          <a:ext cx="0" cy="0"/>
          <a:chOff x="0" y="0"/>
          <a:chExt cx="0" cy="0"/>
        </a:xfrm>
      </p:grpSpPr>
      <p:sp>
        <p:nvSpPr>
          <p:cNvPr id="394" name="Google Shape;394;p35"/>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5" name="Google Shape;395;p3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6" name="Google Shape;396;p35"/>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Stages of File in Git</a:t>
            </a:r>
            <a:endParaRPr b="1" i="0" sz="3000" u="none" cap="none" strike="noStrike">
              <a:solidFill>
                <a:srgbClr val="FFFFFF"/>
              </a:solidFill>
              <a:latin typeface="Calibri"/>
              <a:ea typeface="Calibri"/>
              <a:cs typeface="Calibri"/>
              <a:sym typeface="Calibri"/>
            </a:endParaRPr>
          </a:p>
        </p:txBody>
      </p:sp>
      <p:sp>
        <p:nvSpPr>
          <p:cNvPr id="397" name="Google Shape;397;p35"/>
          <p:cNvSpPr txBox="1"/>
          <p:nvPr/>
        </p:nvSpPr>
        <p:spPr>
          <a:xfrm>
            <a:off x="583500" y="1179250"/>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rgbClr val="000000"/>
                </a:solidFill>
                <a:latin typeface="Calibri"/>
                <a:ea typeface="Calibri"/>
                <a:cs typeface="Calibri"/>
                <a:sym typeface="Calibri"/>
              </a:rPr>
              <a:t>A file in git can be in three stages</a:t>
            </a:r>
            <a:r>
              <a:rPr b="0" i="0" lang="en" sz="2400" u="none" cap="none" strike="noStrike">
                <a:solidFill>
                  <a:srgbClr val="000000"/>
                </a:solidFill>
                <a:latin typeface="Calibri"/>
                <a:ea typeface="Calibri"/>
                <a:cs typeface="Calibri"/>
                <a:sym typeface="Calibri"/>
              </a:rPr>
              <a:t>:</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1" i="0" sz="2400" u="sng" cap="none" strike="noStrike">
              <a:solidFill>
                <a:srgbClr val="000000"/>
              </a:solidFill>
              <a:latin typeface="Calibri"/>
              <a:ea typeface="Calibri"/>
              <a:cs typeface="Calibri"/>
              <a:sym typeface="Calibri"/>
            </a:endParaRPr>
          </a:p>
          <a:p>
            <a:pPr indent="-381000" lvl="0" marL="457200" marR="0" rtl="0" algn="l">
              <a:lnSpc>
                <a:spcPct val="150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Modified</a:t>
            </a:r>
            <a:endParaRPr b="0" i="0" sz="2400" u="none" cap="none" strike="noStrike">
              <a:solidFill>
                <a:srgbClr val="000000"/>
              </a:solidFill>
              <a:latin typeface="Calibri"/>
              <a:ea typeface="Calibri"/>
              <a:cs typeface="Calibri"/>
              <a:sym typeface="Calibri"/>
            </a:endParaRPr>
          </a:p>
          <a:p>
            <a:pPr indent="-381000" lvl="0" marL="457200" marR="0" rtl="0" algn="l">
              <a:lnSpc>
                <a:spcPct val="150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Staged </a:t>
            </a:r>
            <a:endParaRPr b="0" i="0" sz="2400" u="none" cap="none" strike="noStrike">
              <a:solidFill>
                <a:srgbClr val="000000"/>
              </a:solidFill>
              <a:latin typeface="Calibri"/>
              <a:ea typeface="Calibri"/>
              <a:cs typeface="Calibri"/>
              <a:sym typeface="Calibri"/>
            </a:endParaRPr>
          </a:p>
          <a:p>
            <a:pPr indent="-381000" lvl="0" marL="457200" marR="0" rtl="0" algn="l">
              <a:lnSpc>
                <a:spcPct val="150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Committed</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1" i="0" sz="2400" u="sng" cap="none" strike="noStrike">
              <a:solidFill>
                <a:srgbClr val="000000"/>
              </a:solidFill>
              <a:latin typeface="Calibri"/>
              <a:ea typeface="Calibri"/>
              <a:cs typeface="Calibri"/>
              <a:sym typeface="Calibri"/>
            </a:endParaRPr>
          </a:p>
        </p:txBody>
      </p:sp>
      <p:pic>
        <p:nvPicPr>
          <p:cNvPr descr="Folder icon with Git version control tool. 3d rendering" id="398" name="Google Shape;398;p35"/>
          <p:cNvPicPr preferRelativeResize="0"/>
          <p:nvPr/>
        </p:nvPicPr>
        <p:blipFill rotWithShape="1">
          <a:blip r:embed="rId3">
            <a:alphaModFix/>
          </a:blip>
          <a:srcRect b="0" l="0" r="0" t="0"/>
          <a:stretch/>
        </p:blipFill>
        <p:spPr>
          <a:xfrm>
            <a:off x="6098150" y="1609250"/>
            <a:ext cx="2484250" cy="2565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02" name="Shape 402"/>
        <p:cNvGrpSpPr/>
        <p:nvPr/>
      </p:nvGrpSpPr>
      <p:grpSpPr>
        <a:xfrm>
          <a:off x="0" y="0"/>
          <a:ext cx="0" cy="0"/>
          <a:chOff x="0" y="0"/>
          <a:chExt cx="0" cy="0"/>
        </a:xfrm>
      </p:grpSpPr>
      <p:sp>
        <p:nvSpPr>
          <p:cNvPr id="403" name="Google Shape;403;p36"/>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04" name="Google Shape;404;p3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05" name="Google Shape;405;p36"/>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Modified Stage</a:t>
            </a:r>
            <a:endParaRPr b="1" i="0" sz="3000" u="none" cap="none" strike="noStrike">
              <a:solidFill>
                <a:srgbClr val="FFFFFF"/>
              </a:solidFill>
              <a:latin typeface="Calibri"/>
              <a:ea typeface="Calibri"/>
              <a:cs typeface="Calibri"/>
              <a:sym typeface="Calibri"/>
            </a:endParaRPr>
          </a:p>
        </p:txBody>
      </p:sp>
      <p:sp>
        <p:nvSpPr>
          <p:cNvPr id="406" name="Google Shape;406;p36"/>
          <p:cNvSpPr txBox="1"/>
          <p:nvPr/>
        </p:nvSpPr>
        <p:spPr>
          <a:xfrm>
            <a:off x="583500" y="1103050"/>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rgbClr val="000000"/>
                </a:solidFill>
                <a:latin typeface="Calibri"/>
                <a:ea typeface="Calibri"/>
                <a:cs typeface="Calibri"/>
                <a:sym typeface="Calibri"/>
              </a:rPr>
              <a:t>Modified Stage</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When you first make changes to your file, the changes will exist only on your local computer in your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working directory.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Git has not yet tracked the changes or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modifications to those files.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pic>
        <p:nvPicPr>
          <p:cNvPr descr="Flat computer design with keyboard and mouse on blue screen vector illustration." id="407" name="Google Shape;407;p36"/>
          <p:cNvPicPr preferRelativeResize="0"/>
          <p:nvPr/>
        </p:nvPicPr>
        <p:blipFill rotWithShape="1">
          <a:blip r:embed="rId3">
            <a:alphaModFix/>
          </a:blip>
          <a:srcRect b="0" l="0" r="0" t="0"/>
          <a:stretch/>
        </p:blipFill>
        <p:spPr>
          <a:xfrm>
            <a:off x="6521700" y="2530200"/>
            <a:ext cx="2101876" cy="21702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11" name="Shape 411"/>
        <p:cNvGrpSpPr/>
        <p:nvPr/>
      </p:nvGrpSpPr>
      <p:grpSpPr>
        <a:xfrm>
          <a:off x="0" y="0"/>
          <a:ext cx="0" cy="0"/>
          <a:chOff x="0" y="0"/>
          <a:chExt cx="0" cy="0"/>
        </a:xfrm>
      </p:grpSpPr>
      <p:sp>
        <p:nvSpPr>
          <p:cNvPr id="412" name="Google Shape;412;p37"/>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13" name="Google Shape;413;p3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14" name="Google Shape;414;p37"/>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415" name="Google Shape;415;p37"/>
          <p:cNvSpPr txBox="1"/>
          <p:nvPr/>
        </p:nvSpPr>
        <p:spPr>
          <a:xfrm>
            <a:off x="583500" y="1026850"/>
            <a:ext cx="80145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In other words, these files and changes are not yet part of your development history or not visible to anyone except you.</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pic>
        <p:nvPicPr>
          <p:cNvPr id="416" name="Google Shape;416;p37"/>
          <p:cNvPicPr preferRelativeResize="0"/>
          <p:nvPr/>
        </p:nvPicPr>
        <p:blipFill rotWithShape="1">
          <a:blip r:embed="rId3">
            <a:alphaModFix/>
          </a:blip>
          <a:srcRect b="25724" l="32441" r="30243" t="24381"/>
          <a:stretch/>
        </p:blipFill>
        <p:spPr>
          <a:xfrm>
            <a:off x="2864375" y="2232400"/>
            <a:ext cx="3603201" cy="2708724"/>
          </a:xfrm>
          <a:prstGeom prst="rect">
            <a:avLst/>
          </a:prstGeom>
          <a:noFill/>
          <a:ln cap="flat" cmpd="sng" w="38100">
            <a:solidFill>
              <a:srgbClr val="000000"/>
            </a:solidFill>
            <a:prstDash val="solid"/>
            <a:round/>
            <a:headEnd len="sm" w="sm" type="none"/>
            <a:tailEnd len="sm" w="sm" type="none"/>
          </a:ln>
        </p:spPr>
      </p:pic>
      <p:sp>
        <p:nvSpPr>
          <p:cNvPr id="417" name="Google Shape;417;p37"/>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Modified Stage</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21" name="Shape 421"/>
        <p:cNvGrpSpPr/>
        <p:nvPr/>
      </p:nvGrpSpPr>
      <p:grpSpPr>
        <a:xfrm>
          <a:off x="0" y="0"/>
          <a:ext cx="0" cy="0"/>
          <a:chOff x="0" y="0"/>
          <a:chExt cx="0" cy="0"/>
        </a:xfrm>
      </p:grpSpPr>
      <p:sp>
        <p:nvSpPr>
          <p:cNvPr id="422" name="Google Shape;422;p38"/>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23" name="Google Shape;423;p3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24" name="Google Shape;424;p38"/>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Staged</a:t>
            </a:r>
            <a:endParaRPr b="1" i="0" sz="3000" u="none" cap="none" strike="noStrike">
              <a:solidFill>
                <a:srgbClr val="FFFFFF"/>
              </a:solidFill>
              <a:latin typeface="Calibri"/>
              <a:ea typeface="Calibri"/>
              <a:cs typeface="Calibri"/>
              <a:sym typeface="Calibri"/>
            </a:endParaRPr>
          </a:p>
        </p:txBody>
      </p:sp>
      <p:sp>
        <p:nvSpPr>
          <p:cNvPr id="425" name="Google Shape;425;p38"/>
          <p:cNvSpPr txBox="1"/>
          <p:nvPr/>
        </p:nvSpPr>
        <p:spPr>
          <a:xfrm>
            <a:off x="583500" y="874450"/>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rgbClr val="000000"/>
                </a:solidFill>
                <a:latin typeface="Calibri"/>
                <a:ea typeface="Calibri"/>
                <a:cs typeface="Calibri"/>
                <a:sym typeface="Calibri"/>
              </a:rPr>
              <a:t>Staged</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000"/>
              <a:buFont typeface="Arial"/>
              <a:buNone/>
            </a:pPr>
            <a:r>
              <a:t/>
            </a:r>
            <a:endParaRPr b="1" i="0" sz="2000" u="sng"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You tell git to add any files or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changes that you want to include</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in your development history. So,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git knows which files and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changes it should track.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300"/>
              <a:buFont typeface="Arial"/>
              <a:buNone/>
            </a:pPr>
            <a:r>
              <a:t/>
            </a:r>
            <a:endParaRPr b="0" i="0" sz="23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The files that you add to your development history at this stage goes to something called the staging area. </a:t>
            </a:r>
            <a:endParaRPr b="0" i="0" sz="2400" u="none" cap="none" strike="noStrike">
              <a:solidFill>
                <a:srgbClr val="000000"/>
              </a:solidFill>
              <a:latin typeface="Calibri"/>
              <a:ea typeface="Calibri"/>
              <a:cs typeface="Calibri"/>
              <a:sym typeface="Calibri"/>
            </a:endParaRPr>
          </a:p>
        </p:txBody>
      </p:sp>
      <p:pic>
        <p:nvPicPr>
          <p:cNvPr id="426" name="Google Shape;426;p38"/>
          <p:cNvPicPr preferRelativeResize="0"/>
          <p:nvPr/>
        </p:nvPicPr>
        <p:blipFill rotWithShape="1">
          <a:blip r:embed="rId3">
            <a:alphaModFix/>
          </a:blip>
          <a:srcRect b="35268" l="31742" r="30939" t="14836"/>
          <a:stretch/>
        </p:blipFill>
        <p:spPr>
          <a:xfrm>
            <a:off x="5396050" y="1594975"/>
            <a:ext cx="3412036" cy="2565001"/>
          </a:xfrm>
          <a:prstGeom prst="rect">
            <a:avLst/>
          </a:prstGeom>
          <a:noFill/>
          <a:ln cap="flat" cmpd="sng" w="38100">
            <a:solidFill>
              <a:srgbClr val="000000"/>
            </a:solidFill>
            <a:prstDash val="solid"/>
            <a:round/>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30" name="Shape 430"/>
        <p:cNvGrpSpPr/>
        <p:nvPr/>
      </p:nvGrpSpPr>
      <p:grpSpPr>
        <a:xfrm>
          <a:off x="0" y="0"/>
          <a:ext cx="0" cy="0"/>
          <a:chOff x="0" y="0"/>
          <a:chExt cx="0" cy="0"/>
        </a:xfrm>
      </p:grpSpPr>
      <p:sp>
        <p:nvSpPr>
          <p:cNvPr id="431" name="Google Shape;431;p39"/>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32" name="Google Shape;432;p3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33" name="Google Shape;433;p39"/>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434" name="Google Shape;434;p39"/>
          <p:cNvSpPr txBox="1"/>
          <p:nvPr/>
        </p:nvSpPr>
        <p:spPr>
          <a:xfrm>
            <a:off x="583500" y="950650"/>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rgbClr val="000000"/>
                </a:solidFill>
                <a:latin typeface="Calibri"/>
                <a:ea typeface="Calibri"/>
                <a:cs typeface="Calibri"/>
                <a:sym typeface="Calibri"/>
              </a:rPr>
              <a:t>Committed Stage</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600"/>
              <a:buFont typeface="Arial"/>
              <a:buNone/>
            </a:pPr>
            <a:r>
              <a:t/>
            </a:r>
            <a:endParaRPr b="1" i="0" sz="1600" u="sng"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After doing your review, you can then decide which changes you want Git to permanently track before saving those file and files changes permanently to your development history.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Once you are sure about your staged files, you can make a record of your changes and Git will remember those changes. </a:t>
            </a:r>
            <a:endParaRPr b="0" i="0" sz="2400" u="none" cap="none" strike="noStrike">
              <a:solidFill>
                <a:srgbClr val="000000"/>
              </a:solidFill>
              <a:latin typeface="Calibri"/>
              <a:ea typeface="Calibri"/>
              <a:cs typeface="Calibri"/>
              <a:sym typeface="Calibri"/>
            </a:endParaRPr>
          </a:p>
        </p:txBody>
      </p:sp>
      <p:sp>
        <p:nvSpPr>
          <p:cNvPr id="435" name="Google Shape;435;p39"/>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Committed Stage</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5" name="Shape 95"/>
        <p:cNvGrpSpPr/>
        <p:nvPr/>
      </p:nvGrpSpPr>
      <p:grpSpPr>
        <a:xfrm>
          <a:off x="0" y="0"/>
          <a:ext cx="0" cy="0"/>
          <a:chOff x="0" y="0"/>
          <a:chExt cx="0" cy="0"/>
        </a:xfrm>
      </p:grpSpPr>
      <p:sp>
        <p:nvSpPr>
          <p:cNvPr id="96" name="Google Shape;96;p4"/>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 name="Google Shape;97;p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8" name="Google Shape;98;p4"/>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Introduction to Version Control System</a:t>
            </a:r>
            <a:endParaRPr b="1" i="0" sz="3000" u="none" cap="none" strike="noStrike">
              <a:solidFill>
                <a:srgbClr val="FFFFFF"/>
              </a:solidFill>
              <a:latin typeface="Calibri"/>
              <a:ea typeface="Calibri"/>
              <a:cs typeface="Calibri"/>
              <a:sym typeface="Calibri"/>
            </a:endParaRPr>
          </a:p>
        </p:txBody>
      </p:sp>
      <p:sp>
        <p:nvSpPr>
          <p:cNvPr id="99" name="Google Shape;99;p4"/>
          <p:cNvSpPr txBox="1"/>
          <p:nvPr/>
        </p:nvSpPr>
        <p:spPr>
          <a:xfrm>
            <a:off x="583500" y="1179250"/>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As a software engineer, your job is to build software using systematic, disciplined and quantifiable approaches.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So, you need to know about life cycles of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software development as it lays down a protocol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or in simpler words a sequence of steps to follow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while developing a product.</a:t>
            </a:r>
            <a:endParaRPr b="0" i="0" sz="2400" u="none" cap="none" strike="noStrike">
              <a:solidFill>
                <a:srgbClr val="000000"/>
              </a:solidFill>
              <a:latin typeface="Calibri"/>
              <a:ea typeface="Calibri"/>
              <a:cs typeface="Calibri"/>
              <a:sym typeface="Calibri"/>
            </a:endParaRPr>
          </a:p>
        </p:txBody>
      </p:sp>
      <p:pic>
        <p:nvPicPr>
          <p:cNvPr descr="Software Engineer" id="100" name="Google Shape;100;p4"/>
          <p:cNvPicPr preferRelativeResize="0"/>
          <p:nvPr/>
        </p:nvPicPr>
        <p:blipFill rotWithShape="1">
          <a:blip r:embed="rId3">
            <a:alphaModFix/>
          </a:blip>
          <a:srcRect b="0" l="0" r="0" t="0"/>
          <a:stretch/>
        </p:blipFill>
        <p:spPr>
          <a:xfrm>
            <a:off x="6824650" y="2156550"/>
            <a:ext cx="1935600" cy="2084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39" name="Shape 439"/>
        <p:cNvGrpSpPr/>
        <p:nvPr/>
      </p:nvGrpSpPr>
      <p:grpSpPr>
        <a:xfrm>
          <a:off x="0" y="0"/>
          <a:ext cx="0" cy="0"/>
          <a:chOff x="0" y="0"/>
          <a:chExt cx="0" cy="0"/>
        </a:xfrm>
      </p:grpSpPr>
      <p:sp>
        <p:nvSpPr>
          <p:cNvPr id="440" name="Google Shape;440;p40"/>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1" name="Google Shape;441;p4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2" name="Google Shape;442;p40"/>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443" name="Google Shape;443;p40"/>
          <p:cNvSpPr txBox="1"/>
          <p:nvPr/>
        </p:nvSpPr>
        <p:spPr>
          <a:xfrm>
            <a:off x="583500" y="1179250"/>
            <a:ext cx="80145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Files and changes stored in the</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staging area are not yet </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permanently tracked in your </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development history. </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Rather, the staging area is used</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by you to review all the files </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and the changes that you have made.This is known as a commit.</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pic>
        <p:nvPicPr>
          <p:cNvPr id="444" name="Google Shape;444;p40"/>
          <p:cNvPicPr preferRelativeResize="0"/>
          <p:nvPr/>
        </p:nvPicPr>
        <p:blipFill rotWithShape="1">
          <a:blip r:embed="rId3">
            <a:alphaModFix/>
          </a:blip>
          <a:srcRect b="35024" l="31742" r="30802" t="15082"/>
          <a:stretch/>
        </p:blipFill>
        <p:spPr>
          <a:xfrm>
            <a:off x="5205475" y="1386076"/>
            <a:ext cx="3690649" cy="2764149"/>
          </a:xfrm>
          <a:prstGeom prst="rect">
            <a:avLst/>
          </a:prstGeom>
          <a:noFill/>
          <a:ln cap="flat" cmpd="sng" w="38100">
            <a:solidFill>
              <a:srgbClr val="000000"/>
            </a:solidFill>
            <a:prstDash val="solid"/>
            <a:round/>
            <a:headEnd len="sm" w="sm" type="none"/>
            <a:tailEnd len="sm" w="sm" type="none"/>
          </a:ln>
        </p:spPr>
      </p:pic>
      <p:sp>
        <p:nvSpPr>
          <p:cNvPr id="445" name="Google Shape;445;p40"/>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Committed Stage</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9" name="Shape 449"/>
        <p:cNvGrpSpPr/>
        <p:nvPr/>
      </p:nvGrpSpPr>
      <p:grpSpPr>
        <a:xfrm>
          <a:off x="0" y="0"/>
          <a:ext cx="0" cy="0"/>
          <a:chOff x="0" y="0"/>
          <a:chExt cx="0" cy="0"/>
        </a:xfrm>
      </p:grpSpPr>
      <p:sp>
        <p:nvSpPr>
          <p:cNvPr id="450" name="Google Shape;450;p41"/>
          <p:cNvSpPr txBox="1"/>
          <p:nvPr/>
        </p:nvSpPr>
        <p:spPr>
          <a:xfrm>
            <a:off x="583500" y="874450"/>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rgbClr val="000000"/>
                </a:solidFill>
                <a:latin typeface="Calibri"/>
                <a:ea typeface="Calibri"/>
                <a:cs typeface="Calibri"/>
                <a:sym typeface="Calibri"/>
              </a:rPr>
              <a:t>Characteristics of Commits in Git</a:t>
            </a:r>
            <a:r>
              <a:rPr b="1" i="0" lang="en" sz="2400" u="none" cap="none" strike="noStrike">
                <a:solidFill>
                  <a:srgbClr val="000000"/>
                </a:solidFill>
                <a:latin typeface="Calibri"/>
                <a:ea typeface="Calibri"/>
                <a:cs typeface="Calibri"/>
                <a:sym typeface="Calibri"/>
              </a:rPr>
              <a:t>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There can be a number of commits for your project or code. Each commit might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happen at a particular time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stamp.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The timeline of commit creates</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a graph. Commit creates links to other commits forming a graph of your development history.</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451" name="Google Shape;451;p41"/>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52" name="Google Shape;452;p4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53" name="Google Shape;453;p41"/>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Commits in Git</a:t>
            </a:r>
            <a:endParaRPr b="1" i="0" sz="3000" u="none" cap="none" strike="noStrike">
              <a:solidFill>
                <a:srgbClr val="FFFFFF"/>
              </a:solidFill>
              <a:latin typeface="Calibri"/>
              <a:ea typeface="Calibri"/>
              <a:cs typeface="Calibri"/>
              <a:sym typeface="Calibri"/>
            </a:endParaRPr>
          </a:p>
        </p:txBody>
      </p:sp>
      <p:pic>
        <p:nvPicPr>
          <p:cNvPr descr="git commit programming coding server and database" id="454" name="Google Shape;454;p41"/>
          <p:cNvPicPr preferRelativeResize="0"/>
          <p:nvPr/>
        </p:nvPicPr>
        <p:blipFill rotWithShape="1">
          <a:blip r:embed="rId3">
            <a:alphaModFix/>
          </a:blip>
          <a:srcRect b="0" l="0" r="0" t="0"/>
          <a:stretch/>
        </p:blipFill>
        <p:spPr>
          <a:xfrm>
            <a:off x="5056750" y="2255700"/>
            <a:ext cx="3774900" cy="20187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58" name="Shape 458"/>
        <p:cNvGrpSpPr/>
        <p:nvPr/>
      </p:nvGrpSpPr>
      <p:grpSpPr>
        <a:xfrm>
          <a:off x="0" y="0"/>
          <a:ext cx="0" cy="0"/>
          <a:chOff x="0" y="0"/>
          <a:chExt cx="0" cy="0"/>
        </a:xfrm>
      </p:grpSpPr>
      <p:sp>
        <p:nvSpPr>
          <p:cNvPr id="459" name="Google Shape;459;p42"/>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60" name="Google Shape;460;p4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61" name="Google Shape;461;p42"/>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462" name="Google Shape;462;p42"/>
          <p:cNvSpPr txBox="1"/>
          <p:nvPr/>
        </p:nvSpPr>
        <p:spPr>
          <a:xfrm>
            <a:off x="583500" y="1179250"/>
            <a:ext cx="80145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You can revert back to your previous commit, see how files changed from one commit to next, even fix bugs in any of the commit and review information such as where and when changes were made. </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Commits are identified in git by a unique id which is assigned to them by as soon as they are made.</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463" name="Google Shape;463;p42"/>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Commits in Git</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67" name="Shape 467"/>
        <p:cNvGrpSpPr/>
        <p:nvPr/>
      </p:nvGrpSpPr>
      <p:grpSpPr>
        <a:xfrm>
          <a:off x="0" y="0"/>
          <a:ext cx="0" cy="0"/>
          <a:chOff x="0" y="0"/>
          <a:chExt cx="0" cy="0"/>
        </a:xfrm>
      </p:grpSpPr>
      <p:sp>
        <p:nvSpPr>
          <p:cNvPr id="468" name="Google Shape;468;p43"/>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69" name="Google Shape;469;p4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70" name="Google Shape;470;p43"/>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471" name="Google Shape;471;p43"/>
          <p:cNvSpPr txBox="1"/>
          <p:nvPr/>
        </p:nvSpPr>
        <p:spPr>
          <a:xfrm>
            <a:off x="583500" y="1179250"/>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pic>
        <p:nvPicPr>
          <p:cNvPr id="472" name="Google Shape;472;p43"/>
          <p:cNvPicPr preferRelativeResize="0"/>
          <p:nvPr/>
        </p:nvPicPr>
        <p:blipFill rotWithShape="1">
          <a:blip r:embed="rId3">
            <a:alphaModFix/>
          </a:blip>
          <a:srcRect b="34691" l="26966" r="26674" t="27699"/>
          <a:stretch/>
        </p:blipFill>
        <p:spPr>
          <a:xfrm>
            <a:off x="1617675" y="1437675"/>
            <a:ext cx="5841825" cy="2664701"/>
          </a:xfrm>
          <a:prstGeom prst="rect">
            <a:avLst/>
          </a:prstGeom>
          <a:noFill/>
          <a:ln cap="flat" cmpd="sng" w="38100">
            <a:solidFill>
              <a:srgbClr val="000000"/>
            </a:solidFill>
            <a:prstDash val="solid"/>
            <a:round/>
            <a:headEnd len="sm" w="sm" type="none"/>
            <a:tailEnd len="sm" w="sm" type="none"/>
          </a:ln>
        </p:spPr>
      </p:pic>
      <p:sp>
        <p:nvSpPr>
          <p:cNvPr id="473" name="Google Shape;473;p43"/>
          <p:cNvSpPr txBox="1"/>
          <p:nvPr/>
        </p:nvSpPr>
        <p:spPr>
          <a:xfrm>
            <a:off x="1598825" y="4275925"/>
            <a:ext cx="5899500" cy="38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rgbClr val="4C1130"/>
                </a:solidFill>
                <a:latin typeface="Arial"/>
                <a:ea typeface="Arial"/>
                <a:cs typeface="Arial"/>
                <a:sym typeface="Arial"/>
              </a:rPr>
              <a:t>Commits in Git</a:t>
            </a:r>
            <a:endParaRPr b="1" i="0" sz="2200" u="none" cap="none" strike="noStrike">
              <a:solidFill>
                <a:srgbClr val="4C1130"/>
              </a:solidFill>
              <a:latin typeface="Arial"/>
              <a:ea typeface="Arial"/>
              <a:cs typeface="Arial"/>
              <a:sym typeface="Arial"/>
            </a:endParaRPr>
          </a:p>
        </p:txBody>
      </p:sp>
      <p:sp>
        <p:nvSpPr>
          <p:cNvPr id="474" name="Google Shape;474;p43"/>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Commits in Git</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78" name="Shape 478"/>
        <p:cNvGrpSpPr/>
        <p:nvPr/>
      </p:nvGrpSpPr>
      <p:grpSpPr>
        <a:xfrm>
          <a:off x="0" y="0"/>
          <a:ext cx="0" cy="0"/>
          <a:chOff x="0" y="0"/>
          <a:chExt cx="0" cy="0"/>
        </a:xfrm>
      </p:grpSpPr>
      <p:sp>
        <p:nvSpPr>
          <p:cNvPr id="479" name="Google Shape;479;p44"/>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80" name="Google Shape;480;p4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81" name="Google Shape;481;p44"/>
          <p:cNvSpPr txBox="1"/>
          <p:nvPr/>
        </p:nvSpPr>
        <p:spPr>
          <a:xfrm>
            <a:off x="507300" y="14350"/>
            <a:ext cx="69663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Connecting Project to a Github Repository</a:t>
            </a:r>
            <a:endParaRPr b="1" i="0" sz="3000" u="none" cap="none" strike="noStrike">
              <a:solidFill>
                <a:srgbClr val="FFFFFF"/>
              </a:solidFill>
              <a:latin typeface="Calibri"/>
              <a:ea typeface="Calibri"/>
              <a:cs typeface="Calibri"/>
              <a:sym typeface="Calibri"/>
            </a:endParaRPr>
          </a:p>
        </p:txBody>
      </p:sp>
      <p:sp>
        <p:nvSpPr>
          <p:cNvPr id="482" name="Google Shape;482;p44"/>
          <p:cNvSpPr txBox="1"/>
          <p:nvPr/>
        </p:nvSpPr>
        <p:spPr>
          <a:xfrm>
            <a:off x="583500" y="1179250"/>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So far, you must be having a picture in your head as how your file moves between different stages from your local computers to become a repository on Github.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It's time to now see how can you connect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a project on your local system to a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repository on Github.</a:t>
            </a:r>
            <a:endParaRPr b="0" i="0" sz="2400" u="none" cap="none" strike="noStrike">
              <a:solidFill>
                <a:srgbClr val="000000"/>
              </a:solidFill>
              <a:latin typeface="Calibri"/>
              <a:ea typeface="Calibri"/>
              <a:cs typeface="Calibri"/>
              <a:sym typeface="Calibri"/>
            </a:endParaRPr>
          </a:p>
        </p:txBody>
      </p:sp>
      <p:pic>
        <p:nvPicPr>
          <p:cNvPr descr="Cloud architecture, cloud services, connected and protected servers" id="483" name="Google Shape;483;p44"/>
          <p:cNvPicPr preferRelativeResize="0"/>
          <p:nvPr/>
        </p:nvPicPr>
        <p:blipFill rotWithShape="1">
          <a:blip r:embed="rId3">
            <a:alphaModFix/>
          </a:blip>
          <a:srcRect b="0" l="0" r="0" t="0"/>
          <a:stretch/>
        </p:blipFill>
        <p:spPr>
          <a:xfrm>
            <a:off x="6042925" y="2269949"/>
            <a:ext cx="2795350" cy="19521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87" name="Shape 487"/>
        <p:cNvGrpSpPr/>
        <p:nvPr/>
      </p:nvGrpSpPr>
      <p:grpSpPr>
        <a:xfrm>
          <a:off x="0" y="0"/>
          <a:ext cx="0" cy="0"/>
          <a:chOff x="0" y="0"/>
          <a:chExt cx="0" cy="0"/>
        </a:xfrm>
      </p:grpSpPr>
      <p:sp>
        <p:nvSpPr>
          <p:cNvPr id="488" name="Google Shape;488;p45"/>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89" name="Google Shape;489;p4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0" name="Google Shape;490;p45"/>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491" name="Google Shape;491;p45"/>
          <p:cNvSpPr txBox="1"/>
          <p:nvPr/>
        </p:nvSpPr>
        <p:spPr>
          <a:xfrm>
            <a:off x="583500" y="1026850"/>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rgbClr val="000000"/>
                </a:solidFill>
                <a:latin typeface="Calibri"/>
                <a:ea typeface="Calibri"/>
                <a:cs typeface="Calibri"/>
                <a:sym typeface="Calibri"/>
              </a:rPr>
              <a:t>Steps to Connect a Project on your Local System to a Repository on Github</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1" i="0" sz="2400" u="sng"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Signing up for github.</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Initializing a git repository.</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Configuring git for the very first time.</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1" i="0" sz="2400" u="sng" cap="none" strike="noStrike">
              <a:solidFill>
                <a:srgbClr val="000000"/>
              </a:solidFill>
              <a:latin typeface="Calibri"/>
              <a:ea typeface="Calibri"/>
              <a:cs typeface="Calibri"/>
              <a:sym typeface="Calibri"/>
            </a:endParaRPr>
          </a:p>
        </p:txBody>
      </p:sp>
      <p:pic>
        <p:nvPicPr>
          <p:cNvPr descr="Laptop connected with database" id="492" name="Google Shape;492;p45"/>
          <p:cNvPicPr preferRelativeResize="0"/>
          <p:nvPr/>
        </p:nvPicPr>
        <p:blipFill rotWithShape="1">
          <a:blip r:embed="rId3">
            <a:alphaModFix/>
          </a:blip>
          <a:srcRect b="0" l="0" r="0" t="0"/>
          <a:stretch/>
        </p:blipFill>
        <p:spPr>
          <a:xfrm>
            <a:off x="5837550" y="2032600"/>
            <a:ext cx="3076575" cy="2667000"/>
          </a:xfrm>
          <a:prstGeom prst="rect">
            <a:avLst/>
          </a:prstGeom>
          <a:noFill/>
          <a:ln>
            <a:noFill/>
          </a:ln>
        </p:spPr>
      </p:pic>
      <p:sp>
        <p:nvSpPr>
          <p:cNvPr id="493" name="Google Shape;493;p45"/>
          <p:cNvSpPr txBox="1"/>
          <p:nvPr/>
        </p:nvSpPr>
        <p:spPr>
          <a:xfrm>
            <a:off x="507300" y="14350"/>
            <a:ext cx="69663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Connecting Project to a Github Repository</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97" name="Shape 497"/>
        <p:cNvGrpSpPr/>
        <p:nvPr/>
      </p:nvGrpSpPr>
      <p:grpSpPr>
        <a:xfrm>
          <a:off x="0" y="0"/>
          <a:ext cx="0" cy="0"/>
          <a:chOff x="0" y="0"/>
          <a:chExt cx="0" cy="0"/>
        </a:xfrm>
      </p:grpSpPr>
      <p:sp>
        <p:nvSpPr>
          <p:cNvPr id="498" name="Google Shape;498;p46"/>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9" name="Google Shape;499;p4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0" name="Google Shape;500;p46"/>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501" name="Google Shape;501;p46"/>
          <p:cNvSpPr txBox="1"/>
          <p:nvPr/>
        </p:nvSpPr>
        <p:spPr>
          <a:xfrm>
            <a:off x="583500" y="1179250"/>
            <a:ext cx="80145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Making a commit.</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t/>
            </a:r>
            <a:endParaRPr b="0" i="0" sz="2400" u="none" cap="none" strike="noStrike">
              <a:solidFill>
                <a:schemeClr val="dk1"/>
              </a:solidFill>
              <a:latin typeface="Calibri"/>
              <a:ea typeface="Calibri"/>
              <a:cs typeface="Calibri"/>
              <a:sym typeface="Calibri"/>
            </a:endParaRPr>
          </a:p>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Putting up your project on github. </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Making some modifications to your project and updating on github.</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t/>
            </a:r>
            <a:endParaRPr b="0" i="0" sz="2400" u="none" cap="none" strike="noStrike">
              <a:solidFill>
                <a:schemeClr val="dk1"/>
              </a:solidFill>
              <a:latin typeface="Calibri"/>
              <a:ea typeface="Calibri"/>
              <a:cs typeface="Calibri"/>
              <a:sym typeface="Calibri"/>
            </a:endParaRPr>
          </a:p>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Accessing your previous commits</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t/>
            </a:r>
            <a:endParaRPr b="1" i="0" sz="2400" u="sng"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502" name="Google Shape;502;p46"/>
          <p:cNvSpPr txBox="1"/>
          <p:nvPr/>
        </p:nvSpPr>
        <p:spPr>
          <a:xfrm>
            <a:off x="507300" y="14350"/>
            <a:ext cx="69663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Connecting Project to a Github Repository</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6" name="Shape 506"/>
        <p:cNvGrpSpPr/>
        <p:nvPr/>
      </p:nvGrpSpPr>
      <p:grpSpPr>
        <a:xfrm>
          <a:off x="0" y="0"/>
          <a:ext cx="0" cy="0"/>
          <a:chOff x="0" y="0"/>
          <a:chExt cx="0" cy="0"/>
        </a:xfrm>
      </p:grpSpPr>
      <p:sp>
        <p:nvSpPr>
          <p:cNvPr id="507" name="Google Shape;507;p47"/>
          <p:cNvSpPr txBox="1"/>
          <p:nvPr/>
        </p:nvSpPr>
        <p:spPr>
          <a:xfrm>
            <a:off x="583500" y="1026850"/>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rgbClr val="000000"/>
                </a:solidFill>
                <a:latin typeface="Calibri"/>
                <a:ea typeface="Calibri"/>
                <a:cs typeface="Calibri"/>
                <a:sym typeface="Calibri"/>
              </a:rPr>
              <a:t>Step 1: Signing up for Github</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800"/>
              <a:buFont typeface="Arial"/>
              <a:buNone/>
            </a:pPr>
            <a:r>
              <a:t/>
            </a:r>
            <a:endParaRPr b="1" i="0" sz="1800" u="sng"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You will open the link Github.com and then go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for sign up.</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You’ll have to choose your unique username.</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You’ll have to specify your email address.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They’ll send you a verification link on this email id where you’ll have to verify to activate the account.</a:t>
            </a:r>
            <a:endParaRPr b="0" i="0" sz="2400" u="none" cap="none" strike="noStrike">
              <a:solidFill>
                <a:srgbClr val="000000"/>
              </a:solidFill>
              <a:latin typeface="Calibri"/>
              <a:ea typeface="Calibri"/>
              <a:cs typeface="Calibri"/>
              <a:sym typeface="Calibri"/>
            </a:endParaRPr>
          </a:p>
        </p:txBody>
      </p:sp>
      <p:sp>
        <p:nvSpPr>
          <p:cNvPr id="508" name="Google Shape;508;p47"/>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9" name="Google Shape;509;p4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0" name="Google Shape;510;p47"/>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descr="Edit icon, Pencil icon, sign up icon vector isolated" id="511" name="Google Shape;511;p47"/>
          <p:cNvPicPr preferRelativeResize="0"/>
          <p:nvPr/>
        </p:nvPicPr>
        <p:blipFill rotWithShape="1">
          <a:blip r:embed="rId3">
            <a:alphaModFix/>
          </a:blip>
          <a:srcRect b="0" l="0" r="0" t="0"/>
          <a:stretch/>
        </p:blipFill>
        <p:spPr>
          <a:xfrm>
            <a:off x="6965400" y="1869625"/>
            <a:ext cx="2096725" cy="2258000"/>
          </a:xfrm>
          <a:prstGeom prst="rect">
            <a:avLst/>
          </a:prstGeom>
          <a:noFill/>
          <a:ln>
            <a:noFill/>
          </a:ln>
        </p:spPr>
      </p:pic>
      <p:sp>
        <p:nvSpPr>
          <p:cNvPr id="512" name="Google Shape;512;p47"/>
          <p:cNvSpPr txBox="1"/>
          <p:nvPr/>
        </p:nvSpPr>
        <p:spPr>
          <a:xfrm>
            <a:off x="507300" y="14350"/>
            <a:ext cx="69663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Connecting Project to a Github Repository</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16" name="Shape 516"/>
        <p:cNvGrpSpPr/>
        <p:nvPr/>
      </p:nvGrpSpPr>
      <p:grpSpPr>
        <a:xfrm>
          <a:off x="0" y="0"/>
          <a:ext cx="0" cy="0"/>
          <a:chOff x="0" y="0"/>
          <a:chExt cx="0" cy="0"/>
        </a:xfrm>
      </p:grpSpPr>
      <p:sp>
        <p:nvSpPr>
          <p:cNvPr id="517" name="Google Shape;517;p48"/>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8" name="Google Shape;518;p4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9" name="Google Shape;519;p48"/>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520" name="Google Shape;520;p48"/>
          <p:cNvSpPr txBox="1"/>
          <p:nvPr/>
        </p:nvSpPr>
        <p:spPr>
          <a:xfrm>
            <a:off x="583500" y="1179250"/>
            <a:ext cx="80145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Then, you’ll have to choose your password.</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pic>
        <p:nvPicPr>
          <p:cNvPr id="521" name="Google Shape;521;p48"/>
          <p:cNvPicPr preferRelativeResize="0"/>
          <p:nvPr/>
        </p:nvPicPr>
        <p:blipFill rotWithShape="1">
          <a:blip r:embed="rId3">
            <a:alphaModFix/>
          </a:blip>
          <a:srcRect b="27189" l="30225" r="30737" t="20951"/>
          <a:stretch/>
        </p:blipFill>
        <p:spPr>
          <a:xfrm>
            <a:off x="2639925" y="2032600"/>
            <a:ext cx="3569474" cy="2665976"/>
          </a:xfrm>
          <a:prstGeom prst="rect">
            <a:avLst/>
          </a:prstGeom>
          <a:noFill/>
          <a:ln cap="flat" cmpd="sng" w="38100">
            <a:solidFill>
              <a:srgbClr val="000000"/>
            </a:solidFill>
            <a:prstDash val="solid"/>
            <a:round/>
            <a:headEnd len="sm" w="sm" type="none"/>
            <a:tailEnd len="sm" w="sm" type="none"/>
          </a:ln>
        </p:spPr>
      </p:pic>
      <p:sp>
        <p:nvSpPr>
          <p:cNvPr id="522" name="Google Shape;522;p48"/>
          <p:cNvSpPr txBox="1"/>
          <p:nvPr/>
        </p:nvSpPr>
        <p:spPr>
          <a:xfrm>
            <a:off x="507300" y="14350"/>
            <a:ext cx="69663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Connecting Project to a Github Repository</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26" name="Shape 526"/>
        <p:cNvGrpSpPr/>
        <p:nvPr/>
      </p:nvGrpSpPr>
      <p:grpSpPr>
        <a:xfrm>
          <a:off x="0" y="0"/>
          <a:ext cx="0" cy="0"/>
          <a:chOff x="0" y="0"/>
          <a:chExt cx="0" cy="0"/>
        </a:xfrm>
      </p:grpSpPr>
      <p:sp>
        <p:nvSpPr>
          <p:cNvPr id="527" name="Google Shape;527;p49"/>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8" name="Google Shape;528;p4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9" name="Google Shape;529;p49"/>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530" name="Google Shape;530;p49"/>
          <p:cNvSpPr txBox="1"/>
          <p:nvPr/>
        </p:nvSpPr>
        <p:spPr>
          <a:xfrm>
            <a:off x="583500" y="1026850"/>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rgbClr val="000000"/>
                </a:solidFill>
                <a:latin typeface="Calibri"/>
                <a:ea typeface="Calibri"/>
                <a:cs typeface="Calibri"/>
                <a:sym typeface="Calibri"/>
              </a:rPr>
              <a:t>Step 2: Initializing a Git Repository</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1" i="0" sz="2400" u="sng"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You’ll login into your Github account.</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You’ll create a new repository by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clicking on the new repository button.</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You’ll give a name to your repository let’s say Project 1.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pic>
        <p:nvPicPr>
          <p:cNvPr id="531" name="Google Shape;531;p49"/>
          <p:cNvPicPr preferRelativeResize="0"/>
          <p:nvPr/>
        </p:nvPicPr>
        <p:blipFill rotWithShape="1">
          <a:blip r:embed="rId3">
            <a:alphaModFix/>
          </a:blip>
          <a:srcRect b="62962" l="67595" r="0" t="9405"/>
          <a:stretch/>
        </p:blipFill>
        <p:spPr>
          <a:xfrm>
            <a:off x="6011075" y="2248125"/>
            <a:ext cx="2963076" cy="1420500"/>
          </a:xfrm>
          <a:prstGeom prst="rect">
            <a:avLst/>
          </a:prstGeom>
          <a:noFill/>
          <a:ln cap="flat" cmpd="sng" w="38100">
            <a:solidFill>
              <a:srgbClr val="000000"/>
            </a:solidFill>
            <a:prstDash val="solid"/>
            <a:round/>
            <a:headEnd len="sm" w="sm" type="none"/>
            <a:tailEnd len="sm" w="sm" type="none"/>
          </a:ln>
        </p:spPr>
      </p:pic>
      <p:sp>
        <p:nvSpPr>
          <p:cNvPr id="532" name="Google Shape;532;p49"/>
          <p:cNvSpPr txBox="1"/>
          <p:nvPr/>
        </p:nvSpPr>
        <p:spPr>
          <a:xfrm>
            <a:off x="507300" y="14350"/>
            <a:ext cx="69663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Connecting Project to a Github Repository</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4" name="Shape 104"/>
        <p:cNvGrpSpPr/>
        <p:nvPr/>
      </p:nvGrpSpPr>
      <p:grpSpPr>
        <a:xfrm>
          <a:off x="0" y="0"/>
          <a:ext cx="0" cy="0"/>
          <a:chOff x="0" y="0"/>
          <a:chExt cx="0" cy="0"/>
        </a:xfrm>
      </p:grpSpPr>
      <p:sp>
        <p:nvSpPr>
          <p:cNvPr id="105" name="Google Shape;105;p5"/>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6" name="Google Shape;106;p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7" name="Google Shape;107;p5"/>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108" name="Google Shape;108;p5"/>
          <p:cNvSpPr txBox="1"/>
          <p:nvPr/>
        </p:nvSpPr>
        <p:spPr>
          <a:xfrm>
            <a:off x="583500" y="1179250"/>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Suppose you are software developer and working in a project team. Your job is to develop code for a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specific module on your project.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Initially, you’ll develop your code locally</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 on your system. If your project code is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getting bigger and bigger, you must maintain your code properly. </a:t>
            </a:r>
            <a:endParaRPr b="0" i="0" sz="2400" u="none" cap="none" strike="noStrike">
              <a:solidFill>
                <a:srgbClr val="000000"/>
              </a:solidFill>
              <a:latin typeface="Calibri"/>
              <a:ea typeface="Calibri"/>
              <a:cs typeface="Calibri"/>
              <a:sym typeface="Calibri"/>
            </a:endParaRPr>
          </a:p>
        </p:txBody>
      </p:sp>
      <p:pic>
        <p:nvPicPr>
          <p:cNvPr descr="Software developing company team work together coding. Programmers writing code. Software developer office workplace desks. Team lead engineer teaching junior programmer. Flat vector illustration" id="109" name="Google Shape;109;p5"/>
          <p:cNvPicPr preferRelativeResize="0"/>
          <p:nvPr/>
        </p:nvPicPr>
        <p:blipFill rotWithShape="1">
          <a:blip r:embed="rId3">
            <a:alphaModFix/>
          </a:blip>
          <a:srcRect b="0" l="0" r="0" t="0"/>
          <a:stretch/>
        </p:blipFill>
        <p:spPr>
          <a:xfrm>
            <a:off x="5764753" y="1760975"/>
            <a:ext cx="2833247" cy="1983275"/>
          </a:xfrm>
          <a:prstGeom prst="rect">
            <a:avLst/>
          </a:prstGeom>
          <a:noFill/>
          <a:ln>
            <a:noFill/>
          </a:ln>
        </p:spPr>
      </p:pic>
      <p:sp>
        <p:nvSpPr>
          <p:cNvPr id="110" name="Google Shape;110;p5"/>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Introduction to Version Control System</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36" name="Shape 536"/>
        <p:cNvGrpSpPr/>
        <p:nvPr/>
      </p:nvGrpSpPr>
      <p:grpSpPr>
        <a:xfrm>
          <a:off x="0" y="0"/>
          <a:ext cx="0" cy="0"/>
          <a:chOff x="0" y="0"/>
          <a:chExt cx="0" cy="0"/>
        </a:xfrm>
      </p:grpSpPr>
      <p:sp>
        <p:nvSpPr>
          <p:cNvPr id="537" name="Google Shape;537;p50"/>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8" name="Google Shape;538;p5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9" name="Google Shape;539;p50"/>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540" name="Google Shape;540;p50"/>
          <p:cNvSpPr txBox="1"/>
          <p:nvPr/>
        </p:nvSpPr>
        <p:spPr>
          <a:xfrm>
            <a:off x="583500" y="1179250"/>
            <a:ext cx="80145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You’ll make your repository </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public so that your team </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members or anyone can see </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the source code.</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Then you’ll click on Create </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repository button.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pic>
        <p:nvPicPr>
          <p:cNvPr id="541" name="Google Shape;541;p50"/>
          <p:cNvPicPr preferRelativeResize="0"/>
          <p:nvPr/>
        </p:nvPicPr>
        <p:blipFill rotWithShape="1">
          <a:blip r:embed="rId3">
            <a:alphaModFix/>
          </a:blip>
          <a:srcRect b="15641" l="27650" r="29111" t="19267"/>
          <a:stretch/>
        </p:blipFill>
        <p:spPr>
          <a:xfrm>
            <a:off x="5056725" y="1179250"/>
            <a:ext cx="3953675" cy="3346376"/>
          </a:xfrm>
          <a:prstGeom prst="rect">
            <a:avLst/>
          </a:prstGeom>
          <a:noFill/>
          <a:ln cap="flat" cmpd="sng" w="38100">
            <a:solidFill>
              <a:srgbClr val="000000"/>
            </a:solidFill>
            <a:prstDash val="solid"/>
            <a:round/>
            <a:headEnd len="sm" w="sm" type="none"/>
            <a:tailEnd len="sm" w="sm" type="none"/>
          </a:ln>
        </p:spPr>
      </p:pic>
      <p:sp>
        <p:nvSpPr>
          <p:cNvPr id="542" name="Google Shape;542;p50"/>
          <p:cNvSpPr txBox="1"/>
          <p:nvPr/>
        </p:nvSpPr>
        <p:spPr>
          <a:xfrm>
            <a:off x="507300" y="14350"/>
            <a:ext cx="69663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Connecting Project to a Github Repository</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46" name="Shape 546"/>
        <p:cNvGrpSpPr/>
        <p:nvPr/>
      </p:nvGrpSpPr>
      <p:grpSpPr>
        <a:xfrm>
          <a:off x="0" y="0"/>
          <a:ext cx="0" cy="0"/>
          <a:chOff x="0" y="0"/>
          <a:chExt cx="0" cy="0"/>
        </a:xfrm>
      </p:grpSpPr>
      <p:sp>
        <p:nvSpPr>
          <p:cNvPr id="547" name="Google Shape;547;p51"/>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48" name="Google Shape;548;p5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49" name="Google Shape;549;p51"/>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550" name="Google Shape;550;p51"/>
          <p:cNvSpPr txBox="1"/>
          <p:nvPr/>
        </p:nvSpPr>
        <p:spPr>
          <a:xfrm>
            <a:off x="583500" y="950650"/>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rgbClr val="000000"/>
                </a:solidFill>
                <a:latin typeface="Calibri"/>
                <a:ea typeface="Calibri"/>
                <a:cs typeface="Calibri"/>
                <a:sym typeface="Calibri"/>
              </a:rPr>
              <a:t>Step 3: Configuring Git for the very first time</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1" i="0" sz="2400" u="sng"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If you are working with Git for the very first time, you’ll have to run certain commands to configure Git to link it to your Github account.</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49250" lvl="0" marL="457200" marR="0" rtl="0" algn="l">
              <a:lnSpc>
                <a:spcPct val="115000"/>
              </a:lnSpc>
              <a:spcBef>
                <a:spcPts val="0"/>
              </a:spcBef>
              <a:spcAft>
                <a:spcPts val="0"/>
              </a:spcAft>
              <a:buClr>
                <a:srgbClr val="000000"/>
              </a:buClr>
              <a:buSzPts val="1900"/>
              <a:buFont typeface="Courier New"/>
              <a:buChar char="➔"/>
            </a:pPr>
            <a:r>
              <a:rPr b="1" i="0" lang="en" sz="1900" u="none" cap="none" strike="noStrike">
                <a:solidFill>
                  <a:srgbClr val="000000"/>
                </a:solidFill>
                <a:latin typeface="Courier New"/>
                <a:ea typeface="Courier New"/>
                <a:cs typeface="Courier New"/>
                <a:sym typeface="Courier New"/>
              </a:rPr>
              <a:t>git config --global user.name "random”</a:t>
            </a:r>
            <a:endParaRPr b="1" i="0" sz="1900" u="none" cap="none" strike="noStrike">
              <a:solidFill>
                <a:srgbClr val="000000"/>
              </a:solidFill>
              <a:latin typeface="Courier New"/>
              <a:ea typeface="Courier New"/>
              <a:cs typeface="Courier New"/>
              <a:sym typeface="Courier New"/>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Using this, you will enter your GitHub username</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551" name="Google Shape;551;p51"/>
          <p:cNvSpPr txBox="1"/>
          <p:nvPr/>
        </p:nvSpPr>
        <p:spPr>
          <a:xfrm>
            <a:off x="507300" y="14350"/>
            <a:ext cx="69663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Connecting Project to a Github Repository</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55" name="Shape 555"/>
        <p:cNvGrpSpPr/>
        <p:nvPr/>
      </p:nvGrpSpPr>
      <p:grpSpPr>
        <a:xfrm>
          <a:off x="0" y="0"/>
          <a:ext cx="0" cy="0"/>
          <a:chOff x="0" y="0"/>
          <a:chExt cx="0" cy="0"/>
        </a:xfrm>
      </p:grpSpPr>
      <p:sp>
        <p:nvSpPr>
          <p:cNvPr id="556" name="Google Shape;556;p52"/>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57" name="Google Shape;557;p5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58" name="Google Shape;558;p52"/>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559" name="Google Shape;559;p52"/>
          <p:cNvSpPr txBox="1"/>
          <p:nvPr/>
        </p:nvSpPr>
        <p:spPr>
          <a:xfrm>
            <a:off x="583500" y="1179250"/>
            <a:ext cx="8014500" cy="2565000"/>
          </a:xfrm>
          <a:prstGeom prst="rect">
            <a:avLst/>
          </a:prstGeom>
          <a:noFill/>
          <a:ln>
            <a:noFill/>
          </a:ln>
        </p:spPr>
        <p:txBody>
          <a:bodyPr anchorCtr="0" anchor="t" bIns="91425" lIns="91425" spcFirstLastPara="1" rIns="91425" wrap="square" tIns="91425">
            <a:noAutofit/>
          </a:bodyPr>
          <a:lstStyle/>
          <a:p>
            <a:pPr indent="-349250" lvl="0" marL="457200" marR="0" rtl="0" algn="l">
              <a:lnSpc>
                <a:spcPct val="115000"/>
              </a:lnSpc>
              <a:spcBef>
                <a:spcPts val="0"/>
              </a:spcBef>
              <a:spcAft>
                <a:spcPts val="0"/>
              </a:spcAft>
              <a:buClr>
                <a:schemeClr val="dk1"/>
              </a:buClr>
              <a:buSzPts val="1900"/>
              <a:buFont typeface="Courier New"/>
              <a:buChar char="➔"/>
            </a:pPr>
            <a:r>
              <a:rPr b="1" i="0" lang="en" sz="1900" u="none" cap="none" strike="noStrike">
                <a:solidFill>
                  <a:schemeClr val="dk1"/>
                </a:solidFill>
                <a:latin typeface="Courier New"/>
                <a:ea typeface="Courier New"/>
                <a:cs typeface="Courier New"/>
                <a:sym typeface="Courier New"/>
              </a:rPr>
              <a:t>git config --global user.email “random@example.com”</a:t>
            </a:r>
            <a:endParaRPr b="1" i="0" sz="1900" u="none" cap="none" strike="noStrike">
              <a:solidFill>
                <a:schemeClr val="dk1"/>
              </a:solidFill>
              <a:latin typeface="Courier New"/>
              <a:ea typeface="Courier New"/>
              <a:cs typeface="Courier New"/>
              <a:sym typeface="Courier New"/>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chemeClr val="dk1"/>
              </a:buClr>
              <a:buSzPts val="1100"/>
              <a:buFont typeface="Arial"/>
              <a:buNone/>
            </a:pPr>
            <a:r>
              <a:rPr b="0" i="0" lang="en" sz="2400" u="none" cap="none" strike="noStrike">
                <a:solidFill>
                  <a:schemeClr val="dk1"/>
                </a:solidFill>
                <a:latin typeface="Calibri"/>
                <a:ea typeface="Calibri"/>
                <a:cs typeface="Calibri"/>
                <a:sym typeface="Calibri"/>
              </a:rPr>
              <a:t>Using this, you will enter your GitHub username</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pic>
        <p:nvPicPr>
          <p:cNvPr id="560" name="Google Shape;560;p52"/>
          <p:cNvPicPr preferRelativeResize="0"/>
          <p:nvPr/>
        </p:nvPicPr>
        <p:blipFill rotWithShape="1">
          <a:blip r:embed="rId3">
            <a:alphaModFix/>
          </a:blip>
          <a:srcRect b="77086" l="2713" r="37513" t="12968"/>
          <a:stretch/>
        </p:blipFill>
        <p:spPr>
          <a:xfrm>
            <a:off x="1011250" y="3619050"/>
            <a:ext cx="6808605" cy="636900"/>
          </a:xfrm>
          <a:prstGeom prst="rect">
            <a:avLst/>
          </a:prstGeom>
          <a:noFill/>
          <a:ln cap="flat" cmpd="sng" w="38100">
            <a:solidFill>
              <a:srgbClr val="000000"/>
            </a:solidFill>
            <a:prstDash val="solid"/>
            <a:round/>
            <a:headEnd len="sm" w="sm" type="none"/>
            <a:tailEnd len="sm" w="sm" type="none"/>
          </a:ln>
        </p:spPr>
      </p:pic>
      <p:sp>
        <p:nvSpPr>
          <p:cNvPr id="561" name="Google Shape;561;p52"/>
          <p:cNvSpPr txBox="1"/>
          <p:nvPr/>
        </p:nvSpPr>
        <p:spPr>
          <a:xfrm>
            <a:off x="507300" y="14350"/>
            <a:ext cx="69663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Connecting Project to a Github Repository</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65" name="Shape 565"/>
        <p:cNvGrpSpPr/>
        <p:nvPr/>
      </p:nvGrpSpPr>
      <p:grpSpPr>
        <a:xfrm>
          <a:off x="0" y="0"/>
          <a:ext cx="0" cy="0"/>
          <a:chOff x="0" y="0"/>
          <a:chExt cx="0" cy="0"/>
        </a:xfrm>
      </p:grpSpPr>
      <p:sp>
        <p:nvSpPr>
          <p:cNvPr id="566" name="Google Shape;566;p53"/>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67" name="Google Shape;567;p5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68" name="Google Shape;568;p53"/>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569" name="Google Shape;569;p53"/>
          <p:cNvSpPr txBox="1"/>
          <p:nvPr/>
        </p:nvSpPr>
        <p:spPr>
          <a:xfrm>
            <a:off x="583500" y="1103050"/>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rgbClr val="000000"/>
                </a:solidFill>
                <a:latin typeface="Calibri"/>
                <a:ea typeface="Calibri"/>
                <a:cs typeface="Calibri"/>
                <a:sym typeface="Calibri"/>
              </a:rPr>
              <a:t>Step 4: Making a commit</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1" i="0" sz="2400" u="sng"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You’ll go back to your Github page and execute the commands being shown on the command line.</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pic>
        <p:nvPicPr>
          <p:cNvPr id="570" name="Google Shape;570;p53"/>
          <p:cNvPicPr preferRelativeResize="0"/>
          <p:nvPr/>
        </p:nvPicPr>
        <p:blipFill rotWithShape="1">
          <a:blip r:embed="rId3">
            <a:alphaModFix/>
          </a:blip>
          <a:srcRect b="40236" l="14372" r="15687" t="35413"/>
          <a:stretch/>
        </p:blipFill>
        <p:spPr>
          <a:xfrm>
            <a:off x="733425" y="3070025"/>
            <a:ext cx="7559775" cy="1479700"/>
          </a:xfrm>
          <a:prstGeom prst="rect">
            <a:avLst/>
          </a:prstGeom>
          <a:noFill/>
          <a:ln cap="flat" cmpd="sng" w="38100">
            <a:solidFill>
              <a:srgbClr val="000000"/>
            </a:solidFill>
            <a:prstDash val="solid"/>
            <a:round/>
            <a:headEnd len="sm" w="sm" type="none"/>
            <a:tailEnd len="sm" w="sm" type="none"/>
          </a:ln>
        </p:spPr>
      </p:pic>
      <p:sp>
        <p:nvSpPr>
          <p:cNvPr id="571" name="Google Shape;571;p53"/>
          <p:cNvSpPr txBox="1"/>
          <p:nvPr/>
        </p:nvSpPr>
        <p:spPr>
          <a:xfrm>
            <a:off x="507300" y="14350"/>
            <a:ext cx="69663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Connecting Project to a Github Repository</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75" name="Shape 575"/>
        <p:cNvGrpSpPr/>
        <p:nvPr/>
      </p:nvGrpSpPr>
      <p:grpSpPr>
        <a:xfrm>
          <a:off x="0" y="0"/>
          <a:ext cx="0" cy="0"/>
          <a:chOff x="0" y="0"/>
          <a:chExt cx="0" cy="0"/>
        </a:xfrm>
      </p:grpSpPr>
      <p:sp>
        <p:nvSpPr>
          <p:cNvPr id="576" name="Google Shape;576;p54"/>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77" name="Google Shape;577;p5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78" name="Google Shape;578;p54"/>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579" name="Google Shape;579;p54"/>
          <p:cNvSpPr txBox="1"/>
          <p:nvPr/>
        </p:nvSpPr>
        <p:spPr>
          <a:xfrm>
            <a:off x="583500" y="1026850"/>
            <a:ext cx="8014500" cy="2565000"/>
          </a:xfrm>
          <a:prstGeom prst="rect">
            <a:avLst/>
          </a:prstGeom>
          <a:noFill/>
          <a:ln>
            <a:noFill/>
          </a:ln>
        </p:spPr>
        <p:txBody>
          <a:bodyPr anchorCtr="0" anchor="t" bIns="91425" lIns="91425" spcFirstLastPara="1" rIns="91425" wrap="square" tIns="91425">
            <a:noAutofit/>
          </a:bodyPr>
          <a:lstStyle/>
          <a:p>
            <a:pPr indent="-349250" lvl="0" marL="457200" marR="0" rtl="0" algn="l">
              <a:lnSpc>
                <a:spcPct val="115000"/>
              </a:lnSpc>
              <a:spcBef>
                <a:spcPts val="0"/>
              </a:spcBef>
              <a:spcAft>
                <a:spcPts val="0"/>
              </a:spcAft>
              <a:buClr>
                <a:schemeClr val="dk1"/>
              </a:buClr>
              <a:buSzPts val="1900"/>
              <a:buFont typeface="Courier New"/>
              <a:buChar char="➔"/>
            </a:pPr>
            <a:r>
              <a:rPr b="1" i="0" lang="en" sz="1900" u="none" cap="none" strike="noStrike">
                <a:solidFill>
                  <a:schemeClr val="dk1"/>
                </a:solidFill>
                <a:latin typeface="Courier New"/>
                <a:ea typeface="Courier New"/>
                <a:cs typeface="Courier New"/>
                <a:sym typeface="Courier New"/>
              </a:rPr>
              <a:t>git init</a:t>
            </a:r>
            <a:endParaRPr b="1" i="0" sz="1900" u="none" cap="none" strike="noStrike">
              <a:solidFill>
                <a:schemeClr val="dk1"/>
              </a:solidFill>
              <a:latin typeface="Courier New"/>
              <a:ea typeface="Courier New"/>
              <a:cs typeface="Courier New"/>
              <a:sym typeface="Courier New"/>
            </a:endParaRPr>
          </a:p>
          <a:p>
            <a:pPr indent="45720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This command helps you in creating an empty Git</a:t>
            </a:r>
            <a:endParaRPr b="0" i="0" sz="2400" u="none" cap="none" strike="noStrike">
              <a:solidFill>
                <a:schemeClr val="dk1"/>
              </a:solidFill>
              <a:latin typeface="Calibri"/>
              <a:ea typeface="Calibri"/>
              <a:cs typeface="Calibri"/>
              <a:sym typeface="Calibri"/>
            </a:endParaRPr>
          </a:p>
          <a:p>
            <a:pPr indent="45720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repository.</a:t>
            </a:r>
            <a:endParaRPr b="0" i="0" sz="2400" u="none" cap="none" strike="noStrike">
              <a:solidFill>
                <a:schemeClr val="dk1"/>
              </a:solidFill>
              <a:latin typeface="Calibri"/>
              <a:ea typeface="Calibri"/>
              <a:cs typeface="Calibri"/>
              <a:sym typeface="Calibri"/>
            </a:endParaRPr>
          </a:p>
          <a:p>
            <a:pPr indent="45720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349250" lvl="0" marL="457200" marR="0" rtl="0" algn="l">
              <a:lnSpc>
                <a:spcPct val="115000"/>
              </a:lnSpc>
              <a:spcBef>
                <a:spcPts val="0"/>
              </a:spcBef>
              <a:spcAft>
                <a:spcPts val="0"/>
              </a:spcAft>
              <a:buClr>
                <a:schemeClr val="dk1"/>
              </a:buClr>
              <a:buSzPts val="1900"/>
              <a:buFont typeface="Courier New"/>
              <a:buChar char="➔"/>
            </a:pPr>
            <a:r>
              <a:rPr b="1" i="0" lang="en" sz="1900" u="none" cap="none" strike="noStrike">
                <a:solidFill>
                  <a:schemeClr val="dk1"/>
                </a:solidFill>
                <a:latin typeface="Courier New"/>
                <a:ea typeface="Courier New"/>
                <a:cs typeface="Courier New"/>
                <a:sym typeface="Courier New"/>
              </a:rPr>
              <a:t>git add filename</a:t>
            </a:r>
            <a:endParaRPr b="1" i="0" sz="1900" u="none" cap="none" strike="noStrike">
              <a:solidFill>
                <a:schemeClr val="dk1"/>
              </a:solidFill>
              <a:latin typeface="Courier New"/>
              <a:ea typeface="Courier New"/>
              <a:cs typeface="Courier New"/>
              <a:sym typeface="Courier New"/>
            </a:endParaRPr>
          </a:p>
          <a:p>
            <a:pPr indent="45720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It tells git to add the newly created file to the staging area.</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349250" lvl="0" marL="457200" marR="0" rtl="0" algn="l">
              <a:lnSpc>
                <a:spcPct val="115000"/>
              </a:lnSpc>
              <a:spcBef>
                <a:spcPts val="0"/>
              </a:spcBef>
              <a:spcAft>
                <a:spcPts val="0"/>
              </a:spcAft>
              <a:buClr>
                <a:schemeClr val="dk1"/>
              </a:buClr>
              <a:buSzPts val="1900"/>
              <a:buFont typeface="Courier New"/>
              <a:buChar char="➔"/>
            </a:pPr>
            <a:r>
              <a:rPr b="1" i="0" lang="en" sz="1900" u="none" cap="none" strike="noStrike">
                <a:solidFill>
                  <a:schemeClr val="dk1"/>
                </a:solidFill>
                <a:latin typeface="Courier New"/>
                <a:ea typeface="Courier New"/>
                <a:cs typeface="Courier New"/>
                <a:sym typeface="Courier New"/>
              </a:rPr>
              <a:t>git commit -m “commit message”</a:t>
            </a:r>
            <a:endParaRPr b="1" i="0" sz="1900" u="none" cap="none" strike="noStrike">
              <a:solidFill>
                <a:schemeClr val="dk1"/>
              </a:solidFill>
              <a:latin typeface="Courier New"/>
              <a:ea typeface="Courier New"/>
              <a:cs typeface="Courier New"/>
              <a:sym typeface="Courier New"/>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It helps you to give a meaningful message inside double quotes.</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580" name="Google Shape;580;p54"/>
          <p:cNvSpPr txBox="1"/>
          <p:nvPr/>
        </p:nvSpPr>
        <p:spPr>
          <a:xfrm>
            <a:off x="507300" y="14350"/>
            <a:ext cx="69663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Connecting Project to a Github Repository</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84" name="Shape 584"/>
        <p:cNvGrpSpPr/>
        <p:nvPr/>
      </p:nvGrpSpPr>
      <p:grpSpPr>
        <a:xfrm>
          <a:off x="0" y="0"/>
          <a:ext cx="0" cy="0"/>
          <a:chOff x="0" y="0"/>
          <a:chExt cx="0" cy="0"/>
        </a:xfrm>
      </p:grpSpPr>
      <p:sp>
        <p:nvSpPr>
          <p:cNvPr id="585" name="Google Shape;585;p55"/>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6" name="Google Shape;586;p5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7" name="Google Shape;587;p55"/>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588" name="Google Shape;588;p55"/>
          <p:cNvSpPr txBox="1"/>
          <p:nvPr/>
        </p:nvSpPr>
        <p:spPr>
          <a:xfrm>
            <a:off x="583500" y="874450"/>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rgbClr val="000000"/>
                </a:solidFill>
                <a:latin typeface="Calibri"/>
                <a:ea typeface="Calibri"/>
                <a:cs typeface="Calibri"/>
                <a:sym typeface="Calibri"/>
              </a:rPr>
              <a:t>Importance of Commit Message</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It is important to write good commit messages when you are working in your team.</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Commit message would help other members</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on your team understand what files you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created or what changes you made to the files.</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t/>
            </a:r>
            <a:endParaRPr b="0" i="0" sz="10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The commit message can also be used to remind you what changes you had made with a specific commit.</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pic>
        <p:nvPicPr>
          <p:cNvPr descr="git commit command programming technology code repository online cloud vector illustration" id="589" name="Google Shape;589;p55"/>
          <p:cNvPicPr preferRelativeResize="0"/>
          <p:nvPr/>
        </p:nvPicPr>
        <p:blipFill rotWithShape="1">
          <a:blip r:embed="rId3">
            <a:alphaModFix/>
          </a:blip>
          <a:srcRect b="0" l="0" r="0" t="0"/>
          <a:stretch/>
        </p:blipFill>
        <p:spPr>
          <a:xfrm>
            <a:off x="6829075" y="2285536"/>
            <a:ext cx="2178599" cy="1314664"/>
          </a:xfrm>
          <a:prstGeom prst="rect">
            <a:avLst/>
          </a:prstGeom>
          <a:noFill/>
          <a:ln>
            <a:noFill/>
          </a:ln>
        </p:spPr>
      </p:pic>
      <p:sp>
        <p:nvSpPr>
          <p:cNvPr id="590" name="Google Shape;590;p55"/>
          <p:cNvSpPr txBox="1"/>
          <p:nvPr/>
        </p:nvSpPr>
        <p:spPr>
          <a:xfrm>
            <a:off x="507300" y="14350"/>
            <a:ext cx="69663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Connecting Project to a Github Repository</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94" name="Shape 594"/>
        <p:cNvGrpSpPr/>
        <p:nvPr/>
      </p:nvGrpSpPr>
      <p:grpSpPr>
        <a:xfrm>
          <a:off x="0" y="0"/>
          <a:ext cx="0" cy="0"/>
          <a:chOff x="0" y="0"/>
          <a:chExt cx="0" cy="0"/>
        </a:xfrm>
      </p:grpSpPr>
      <p:sp>
        <p:nvSpPr>
          <p:cNvPr id="595" name="Google Shape;595;p56"/>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6" name="Google Shape;596;p5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7" name="Google Shape;597;p56"/>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598" name="Google Shape;598;p56"/>
          <p:cNvSpPr txBox="1"/>
          <p:nvPr/>
        </p:nvSpPr>
        <p:spPr>
          <a:xfrm>
            <a:off x="583500" y="950650"/>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chemeClr val="dk1"/>
                </a:solidFill>
                <a:latin typeface="Calibri"/>
                <a:ea typeface="Calibri"/>
                <a:cs typeface="Calibri"/>
                <a:sym typeface="Calibri"/>
              </a:rPr>
              <a:t>Step 5: Putting up your Project on Github</a:t>
            </a:r>
            <a:endParaRPr b="1" i="0" sz="2400" u="sng"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1" i="0" sz="2400" u="sng" cap="none" strike="noStrike">
              <a:solidFill>
                <a:schemeClr val="dk1"/>
              </a:solidFill>
              <a:latin typeface="Calibri"/>
              <a:ea typeface="Calibri"/>
              <a:cs typeface="Calibri"/>
              <a:sym typeface="Calibri"/>
            </a:endParaRPr>
          </a:p>
          <a:p>
            <a:pPr indent="-349250" lvl="0" marL="457200" marR="0" rtl="0" algn="l">
              <a:lnSpc>
                <a:spcPct val="115000"/>
              </a:lnSpc>
              <a:spcBef>
                <a:spcPts val="0"/>
              </a:spcBef>
              <a:spcAft>
                <a:spcPts val="0"/>
              </a:spcAft>
              <a:buClr>
                <a:schemeClr val="dk1"/>
              </a:buClr>
              <a:buSzPts val="1900"/>
              <a:buFont typeface="Courier New"/>
              <a:buChar char="➔"/>
            </a:pPr>
            <a:r>
              <a:rPr b="1" i="0" lang="en" sz="1900" u="none" cap="none" strike="noStrike">
                <a:solidFill>
                  <a:schemeClr val="dk1"/>
                </a:solidFill>
                <a:latin typeface="Courier New"/>
                <a:ea typeface="Courier New"/>
                <a:cs typeface="Courier New"/>
                <a:sym typeface="Courier New"/>
              </a:rPr>
              <a:t>git remote add origin &lt;url of the remote repository&gt;</a:t>
            </a:r>
            <a:endParaRPr b="1" i="0" sz="1900" u="none" cap="none" strike="noStrike">
              <a:solidFill>
                <a:schemeClr val="dk1"/>
              </a:solidFill>
              <a:latin typeface="Courier New"/>
              <a:ea typeface="Courier New"/>
              <a:cs typeface="Courier New"/>
              <a:sym typeface="Courier New"/>
            </a:endParaRPr>
          </a:p>
          <a:p>
            <a:pPr indent="0" lvl="0" marL="457200" marR="0" rtl="0" algn="l">
              <a:lnSpc>
                <a:spcPct val="115000"/>
              </a:lnSpc>
              <a:spcBef>
                <a:spcPts val="0"/>
              </a:spcBef>
              <a:spcAft>
                <a:spcPts val="0"/>
              </a:spcAft>
              <a:buClr>
                <a:srgbClr val="000000"/>
              </a:buClr>
              <a:buSzPts val="1900"/>
              <a:buFont typeface="Arial"/>
              <a:buNone/>
            </a:pPr>
            <a:r>
              <a:t/>
            </a:r>
            <a:endParaRPr b="1" i="0" sz="1900" u="none" cap="none" strike="noStrike">
              <a:solidFill>
                <a:schemeClr val="dk1"/>
              </a:solidFill>
              <a:latin typeface="Courier New"/>
              <a:ea typeface="Courier New"/>
              <a:cs typeface="Courier New"/>
              <a:sym typeface="Courier New"/>
            </a:endParaRPr>
          </a:p>
          <a:p>
            <a:pPr indent="45720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This command gathers all the committed </a:t>
            </a:r>
            <a:endParaRPr b="0" i="0" sz="2400" u="none" cap="none" strike="noStrike">
              <a:solidFill>
                <a:schemeClr val="dk1"/>
              </a:solidFill>
              <a:latin typeface="Calibri"/>
              <a:ea typeface="Calibri"/>
              <a:cs typeface="Calibri"/>
              <a:sym typeface="Calibri"/>
            </a:endParaRPr>
          </a:p>
          <a:p>
            <a:pPr indent="45720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files from your local repository and uploads </a:t>
            </a:r>
            <a:endParaRPr b="0" i="0" sz="2400" u="none" cap="none" strike="noStrike">
              <a:solidFill>
                <a:schemeClr val="dk1"/>
              </a:solidFill>
              <a:latin typeface="Calibri"/>
              <a:ea typeface="Calibri"/>
              <a:cs typeface="Calibri"/>
              <a:sym typeface="Calibri"/>
            </a:endParaRPr>
          </a:p>
          <a:p>
            <a:pPr indent="45720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them to our repository we created on github </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account. Not all files are included in the upload. Only new files and files that contain changes get uploaded.</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1900"/>
              <a:buFont typeface="Arial"/>
              <a:buNone/>
            </a:pPr>
            <a:r>
              <a:t/>
            </a:r>
            <a:endParaRPr b="1" i="0" sz="1900" u="none" cap="none" strike="noStrike">
              <a:solidFill>
                <a:schemeClr val="dk1"/>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pic>
        <p:nvPicPr>
          <p:cNvPr descr="Laptop on the background of coding software. vector illustration." id="599" name="Google Shape;599;p56"/>
          <p:cNvPicPr preferRelativeResize="0"/>
          <p:nvPr/>
        </p:nvPicPr>
        <p:blipFill rotWithShape="1">
          <a:blip r:embed="rId3">
            <a:alphaModFix/>
          </a:blip>
          <a:srcRect b="0" l="0" r="0" t="0"/>
          <a:stretch/>
        </p:blipFill>
        <p:spPr>
          <a:xfrm>
            <a:off x="6820375" y="2395700"/>
            <a:ext cx="2176175" cy="1687900"/>
          </a:xfrm>
          <a:prstGeom prst="rect">
            <a:avLst/>
          </a:prstGeom>
          <a:noFill/>
          <a:ln>
            <a:noFill/>
          </a:ln>
        </p:spPr>
      </p:pic>
      <p:sp>
        <p:nvSpPr>
          <p:cNvPr id="600" name="Google Shape;600;p56"/>
          <p:cNvSpPr txBox="1"/>
          <p:nvPr/>
        </p:nvSpPr>
        <p:spPr>
          <a:xfrm>
            <a:off x="507300" y="14350"/>
            <a:ext cx="69663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Connecting Project to a Github Repository</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04" name="Shape 604"/>
        <p:cNvGrpSpPr/>
        <p:nvPr/>
      </p:nvGrpSpPr>
      <p:grpSpPr>
        <a:xfrm>
          <a:off x="0" y="0"/>
          <a:ext cx="0" cy="0"/>
          <a:chOff x="0" y="0"/>
          <a:chExt cx="0" cy="0"/>
        </a:xfrm>
      </p:grpSpPr>
      <p:sp>
        <p:nvSpPr>
          <p:cNvPr id="605" name="Google Shape;605;p57"/>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06" name="Google Shape;606;p5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07" name="Google Shape;607;p57"/>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608" name="Google Shape;608;p57"/>
          <p:cNvSpPr txBox="1"/>
          <p:nvPr/>
        </p:nvSpPr>
        <p:spPr>
          <a:xfrm>
            <a:off x="583500" y="1179250"/>
            <a:ext cx="8014500" cy="2565000"/>
          </a:xfrm>
          <a:prstGeom prst="rect">
            <a:avLst/>
          </a:prstGeom>
          <a:noFill/>
          <a:ln>
            <a:noFill/>
          </a:ln>
        </p:spPr>
        <p:txBody>
          <a:bodyPr anchorCtr="0" anchor="t" bIns="91425" lIns="91425" spcFirstLastPara="1" rIns="91425" wrap="square" tIns="91425">
            <a:noAutofit/>
          </a:bodyPr>
          <a:lstStyle/>
          <a:p>
            <a:pPr indent="-349250" lvl="0" marL="457200" marR="0" rtl="0" algn="l">
              <a:lnSpc>
                <a:spcPct val="115000"/>
              </a:lnSpc>
              <a:spcBef>
                <a:spcPts val="0"/>
              </a:spcBef>
              <a:spcAft>
                <a:spcPts val="0"/>
              </a:spcAft>
              <a:buClr>
                <a:schemeClr val="dk1"/>
              </a:buClr>
              <a:buSzPts val="1900"/>
              <a:buFont typeface="Courier New"/>
              <a:buChar char="➔"/>
            </a:pPr>
            <a:r>
              <a:rPr b="1" i="0" lang="en" sz="1900" u="none" cap="none" strike="noStrike">
                <a:solidFill>
                  <a:schemeClr val="dk1"/>
                </a:solidFill>
                <a:latin typeface="Courier New"/>
                <a:ea typeface="Courier New"/>
                <a:cs typeface="Courier New"/>
                <a:sym typeface="Courier New"/>
              </a:rPr>
              <a:t>git push -u origin master</a:t>
            </a:r>
            <a:endParaRPr b="1" i="0" sz="1900" u="none" cap="none" strike="noStrike">
              <a:solidFill>
                <a:schemeClr val="dk1"/>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900"/>
              <a:buFont typeface="Arial"/>
              <a:buNone/>
            </a:pPr>
            <a:r>
              <a:rPr b="0" i="0" lang="en" sz="1900" u="none" cap="none" strike="noStrike">
                <a:solidFill>
                  <a:schemeClr val="dk1"/>
                </a:solidFill>
                <a:latin typeface="Courier New"/>
                <a:ea typeface="Courier New"/>
                <a:cs typeface="Courier New"/>
                <a:sym typeface="Courier New"/>
              </a:rPr>
              <a:t>	</a:t>
            </a:r>
            <a:endParaRPr b="0" i="0" sz="1900" u="none" cap="none" strike="noStrike">
              <a:solidFill>
                <a:schemeClr val="dk1"/>
              </a:solidFill>
              <a:latin typeface="Courier New"/>
              <a:ea typeface="Courier New"/>
              <a:cs typeface="Courier New"/>
              <a:sym typeface="Courier New"/>
            </a:endParaRPr>
          </a:p>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This command will push all your local changes to your online repository that is your repository on </a:t>
            </a:r>
            <a:endParaRPr b="0" i="0" sz="2400" u="none" cap="none" strike="noStrike">
              <a:solidFill>
                <a:schemeClr val="dk1"/>
              </a:solidFill>
              <a:latin typeface="Calibri"/>
              <a:ea typeface="Calibri"/>
              <a:cs typeface="Calibri"/>
              <a:sym typeface="Calibri"/>
            </a:endParaRPr>
          </a:p>
          <a:p>
            <a:pPr indent="45720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Github.</a:t>
            </a:r>
            <a:endParaRPr b="0" i="0" sz="2400" u="none" cap="none" strike="noStrike">
              <a:solidFill>
                <a:schemeClr val="dk1"/>
              </a:solidFill>
              <a:latin typeface="Calibri"/>
              <a:ea typeface="Calibri"/>
              <a:cs typeface="Calibri"/>
              <a:sym typeface="Calibri"/>
            </a:endParaRPr>
          </a:p>
          <a:p>
            <a:pPr indent="45720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 </a:t>
            </a:r>
            <a:endParaRPr b="0" i="0" sz="2400" u="none" cap="none" strike="noStrike">
              <a:solidFill>
                <a:schemeClr val="dk1"/>
              </a:solidFill>
              <a:latin typeface="Calibri"/>
              <a:ea typeface="Calibri"/>
              <a:cs typeface="Calibri"/>
              <a:sym typeface="Calibri"/>
            </a:endParaRPr>
          </a:p>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Git push tells git that you want to upload </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your files and development history from the repository on your local computer to a repository hosted on github. </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pic>
        <p:nvPicPr>
          <p:cNvPr descr="Man programmer working on computer with code on screen illustration. Programmer working writing code. Cartoon boy character work on computer isolated on white background. Flat vector illustration." id="609" name="Google Shape;609;p57"/>
          <p:cNvPicPr preferRelativeResize="0"/>
          <p:nvPr/>
        </p:nvPicPr>
        <p:blipFill rotWithShape="1">
          <a:blip r:embed="rId3">
            <a:alphaModFix/>
          </a:blip>
          <a:srcRect b="0" l="0" r="0" t="0"/>
          <a:stretch/>
        </p:blipFill>
        <p:spPr>
          <a:xfrm>
            <a:off x="6704425" y="2392050"/>
            <a:ext cx="2084750" cy="1581925"/>
          </a:xfrm>
          <a:prstGeom prst="rect">
            <a:avLst/>
          </a:prstGeom>
          <a:noFill/>
          <a:ln>
            <a:noFill/>
          </a:ln>
        </p:spPr>
      </p:pic>
      <p:sp>
        <p:nvSpPr>
          <p:cNvPr id="610" name="Google Shape;610;p57"/>
          <p:cNvSpPr txBox="1"/>
          <p:nvPr/>
        </p:nvSpPr>
        <p:spPr>
          <a:xfrm>
            <a:off x="507300" y="14350"/>
            <a:ext cx="69663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Connecting Project to a Github Repository</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14" name="Shape 614"/>
        <p:cNvGrpSpPr/>
        <p:nvPr/>
      </p:nvGrpSpPr>
      <p:grpSpPr>
        <a:xfrm>
          <a:off x="0" y="0"/>
          <a:ext cx="0" cy="0"/>
          <a:chOff x="0" y="0"/>
          <a:chExt cx="0" cy="0"/>
        </a:xfrm>
      </p:grpSpPr>
      <p:sp>
        <p:nvSpPr>
          <p:cNvPr id="615" name="Google Shape;615;p58"/>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6" name="Google Shape;616;p5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7" name="Google Shape;617;p58"/>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618" name="Google Shape;618;p58"/>
          <p:cNvSpPr txBox="1"/>
          <p:nvPr/>
        </p:nvSpPr>
        <p:spPr>
          <a:xfrm>
            <a:off x="583500" y="1179250"/>
            <a:ext cx="80145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-u option will tell you they want to upload the master version of your commits to a repository on github called origin. Origin is simply an alias for your github repositories address on github. </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Github automatically linked your remote repository address to the alias origin when you installed github. You can change origin to whatever github repository address you would like.</a:t>
            </a:r>
            <a:endParaRPr b="0" i="0" sz="2400" u="none" cap="none" strike="noStrike">
              <a:solidFill>
                <a:schemeClr val="dk1"/>
              </a:solidFill>
              <a:latin typeface="Calibri"/>
              <a:ea typeface="Calibri"/>
              <a:cs typeface="Calibri"/>
              <a:sym typeface="Calibri"/>
            </a:endParaRPr>
          </a:p>
          <a:p>
            <a:pPr indent="457200" lvl="0" marL="0" marR="0" rtl="0" algn="l">
              <a:lnSpc>
                <a:spcPct val="115000"/>
              </a:lnSpc>
              <a:spcBef>
                <a:spcPts val="0"/>
              </a:spcBef>
              <a:spcAft>
                <a:spcPts val="0"/>
              </a:spcAft>
              <a:buClr>
                <a:schemeClr val="dk1"/>
              </a:buClr>
              <a:buSzPts val="11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619" name="Google Shape;619;p58"/>
          <p:cNvSpPr txBox="1"/>
          <p:nvPr/>
        </p:nvSpPr>
        <p:spPr>
          <a:xfrm>
            <a:off x="507300" y="14350"/>
            <a:ext cx="69663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Connecting Project to a Github Repository</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23" name="Shape 623"/>
        <p:cNvGrpSpPr/>
        <p:nvPr/>
      </p:nvGrpSpPr>
      <p:grpSpPr>
        <a:xfrm>
          <a:off x="0" y="0"/>
          <a:ext cx="0" cy="0"/>
          <a:chOff x="0" y="0"/>
          <a:chExt cx="0" cy="0"/>
        </a:xfrm>
      </p:grpSpPr>
      <p:sp>
        <p:nvSpPr>
          <p:cNvPr id="624" name="Google Shape;624;p59"/>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5" name="Google Shape;625;p5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6" name="Google Shape;626;p59"/>
          <p:cNvSpPr txBox="1"/>
          <p:nvPr/>
        </p:nvSpPr>
        <p:spPr>
          <a:xfrm>
            <a:off x="507300" y="14350"/>
            <a:ext cx="78090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Linking Calculator.java File to Git Repository</a:t>
            </a:r>
            <a:endParaRPr b="1" i="0" sz="3000" u="none" cap="none" strike="noStrike">
              <a:solidFill>
                <a:srgbClr val="FFFFFF"/>
              </a:solidFill>
              <a:latin typeface="Calibri"/>
              <a:ea typeface="Calibri"/>
              <a:cs typeface="Calibri"/>
              <a:sym typeface="Calibri"/>
            </a:endParaRPr>
          </a:p>
        </p:txBody>
      </p:sp>
      <p:sp>
        <p:nvSpPr>
          <p:cNvPr id="627" name="Google Shape;627;p59"/>
          <p:cNvSpPr txBox="1"/>
          <p:nvPr/>
        </p:nvSpPr>
        <p:spPr>
          <a:xfrm>
            <a:off x="583500" y="1179250"/>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So far, you have seen the first 5 steps that you need to perform to connect a project on your local system to a repository on Github.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Now, it’s time to learn to make modifications to your files and add them again to GitHub. Let us first add a file Calculator.java in the local repository and then link it to the remote repository on Git.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4" name="Shape 114"/>
        <p:cNvGrpSpPr/>
        <p:nvPr/>
      </p:nvGrpSpPr>
      <p:grpSpPr>
        <a:xfrm>
          <a:off x="0" y="0"/>
          <a:ext cx="0" cy="0"/>
          <a:chOff x="0" y="0"/>
          <a:chExt cx="0" cy="0"/>
        </a:xfrm>
      </p:grpSpPr>
      <p:sp>
        <p:nvSpPr>
          <p:cNvPr id="115" name="Google Shape;115;p6"/>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6" name="Google Shape;116;p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7" name="Google Shape;117;p6"/>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118" name="Google Shape;118;p6"/>
          <p:cNvSpPr txBox="1"/>
          <p:nvPr/>
        </p:nvSpPr>
        <p:spPr>
          <a:xfrm>
            <a:off x="583500" y="1179250"/>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You are working on your code and after making many changes you realise that you have really messed up or the current version of your code may have some issue and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now you want to revert to the last good version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of your project.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en" sz="2400" u="none" cap="none" strike="noStrike">
                <a:solidFill>
                  <a:schemeClr val="dk1"/>
                </a:solidFill>
                <a:latin typeface="Calibri"/>
                <a:ea typeface="Calibri"/>
                <a:cs typeface="Calibri"/>
                <a:sym typeface="Calibri"/>
              </a:rPr>
              <a:t>So, you won’t be able to do that if you have not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en" sz="2400" u="none" cap="none" strike="noStrike">
                <a:solidFill>
                  <a:schemeClr val="dk1"/>
                </a:solidFill>
                <a:latin typeface="Calibri"/>
                <a:ea typeface="Calibri"/>
                <a:cs typeface="Calibri"/>
                <a:sym typeface="Calibri"/>
              </a:rPr>
              <a:t>maintained history of each and every updates in a systematic way.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pic>
        <p:nvPicPr>
          <p:cNvPr descr="Hectic day concept with frenzied businesswoman working hard to finish her tasks. Exhausted woman trying to concentrate on her job while phone ringing, paper balls and papers blowing in the wind." id="119" name="Google Shape;119;p6"/>
          <p:cNvPicPr preferRelativeResize="0"/>
          <p:nvPr/>
        </p:nvPicPr>
        <p:blipFill rotWithShape="1">
          <a:blip r:embed="rId3">
            <a:alphaModFix/>
          </a:blip>
          <a:srcRect b="0" l="0" r="0" t="0"/>
          <a:stretch/>
        </p:blipFill>
        <p:spPr>
          <a:xfrm>
            <a:off x="6826800" y="2069800"/>
            <a:ext cx="1992625" cy="2057400"/>
          </a:xfrm>
          <a:prstGeom prst="rect">
            <a:avLst/>
          </a:prstGeom>
          <a:noFill/>
          <a:ln>
            <a:noFill/>
          </a:ln>
        </p:spPr>
      </p:pic>
      <p:sp>
        <p:nvSpPr>
          <p:cNvPr id="120" name="Google Shape;120;p6"/>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Introduction to Version Control System</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31" name="Shape 631"/>
        <p:cNvGrpSpPr/>
        <p:nvPr/>
      </p:nvGrpSpPr>
      <p:grpSpPr>
        <a:xfrm>
          <a:off x="0" y="0"/>
          <a:ext cx="0" cy="0"/>
          <a:chOff x="0" y="0"/>
          <a:chExt cx="0" cy="0"/>
        </a:xfrm>
      </p:grpSpPr>
      <p:sp>
        <p:nvSpPr>
          <p:cNvPr id="632" name="Google Shape;632;p60"/>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3" name="Google Shape;633;p6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4" name="Google Shape;634;p60"/>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635" name="Google Shape;635;p60"/>
          <p:cNvSpPr txBox="1"/>
          <p:nvPr/>
        </p:nvSpPr>
        <p:spPr>
          <a:xfrm>
            <a:off x="583500" y="950650"/>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You’ll begin by executing the </a:t>
            </a:r>
            <a:r>
              <a:rPr b="1" i="0" lang="en" sz="1900" u="none" cap="none" strike="noStrike">
                <a:solidFill>
                  <a:srgbClr val="000000"/>
                </a:solidFill>
                <a:latin typeface="Courier New"/>
                <a:ea typeface="Courier New"/>
                <a:cs typeface="Courier New"/>
                <a:sym typeface="Courier New"/>
              </a:rPr>
              <a:t>git init</a:t>
            </a:r>
            <a:r>
              <a:rPr b="0" i="0" lang="en" sz="2400" u="none" cap="none" strike="noStrike">
                <a:solidFill>
                  <a:srgbClr val="000000"/>
                </a:solidFill>
                <a:latin typeface="Calibri"/>
                <a:ea typeface="Calibri"/>
                <a:cs typeface="Calibri"/>
                <a:sym typeface="Calibri"/>
              </a:rPr>
              <a:t> command to create a local repository in the present working directory.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Then you’ll add the Calculator.java file by </a:t>
            </a:r>
            <a:r>
              <a:rPr b="1" i="0" lang="en" sz="1900" u="none" cap="none" strike="noStrike">
                <a:solidFill>
                  <a:srgbClr val="000000"/>
                </a:solidFill>
                <a:latin typeface="Courier New"/>
                <a:ea typeface="Courier New"/>
                <a:cs typeface="Courier New"/>
                <a:sym typeface="Courier New"/>
              </a:rPr>
              <a:t>git add</a:t>
            </a:r>
            <a:r>
              <a:rPr b="0" i="0" lang="en" sz="2400" u="none" cap="none" strike="noStrike">
                <a:solidFill>
                  <a:srgbClr val="000000"/>
                </a:solidFill>
                <a:latin typeface="Calibri"/>
                <a:ea typeface="Calibri"/>
                <a:cs typeface="Calibri"/>
                <a:sym typeface="Calibri"/>
              </a:rPr>
              <a:t> command and add a commit message saying “First commit” using </a:t>
            </a:r>
            <a:r>
              <a:rPr b="1" i="0" lang="en" sz="1900" u="none" cap="none" strike="noStrike">
                <a:solidFill>
                  <a:srgbClr val="000000"/>
                </a:solidFill>
                <a:latin typeface="Courier New"/>
                <a:ea typeface="Courier New"/>
                <a:cs typeface="Courier New"/>
                <a:sym typeface="Courier New"/>
              </a:rPr>
              <a:t>git commit -m</a:t>
            </a:r>
            <a:r>
              <a:rPr b="0" i="0" lang="en" sz="2400" u="none" cap="none" strike="noStrike">
                <a:solidFill>
                  <a:srgbClr val="000000"/>
                </a:solidFill>
                <a:latin typeface="Calibri"/>
                <a:ea typeface="Calibri"/>
                <a:cs typeface="Calibri"/>
                <a:sym typeface="Calibri"/>
              </a:rPr>
              <a:t> command.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pic>
        <p:nvPicPr>
          <p:cNvPr id="636" name="Google Shape;636;p60"/>
          <p:cNvPicPr preferRelativeResize="0"/>
          <p:nvPr/>
        </p:nvPicPr>
        <p:blipFill rotWithShape="1">
          <a:blip r:embed="rId3">
            <a:alphaModFix/>
          </a:blip>
          <a:srcRect b="76217" l="2439" r="52969" t="8413"/>
          <a:stretch/>
        </p:blipFill>
        <p:spPr>
          <a:xfrm>
            <a:off x="1853575" y="2192200"/>
            <a:ext cx="5361550" cy="1038900"/>
          </a:xfrm>
          <a:prstGeom prst="rect">
            <a:avLst/>
          </a:prstGeom>
          <a:noFill/>
          <a:ln cap="flat" cmpd="sng" w="38100">
            <a:solidFill>
              <a:srgbClr val="000000"/>
            </a:solidFill>
            <a:prstDash val="solid"/>
            <a:round/>
            <a:headEnd len="sm" w="sm" type="none"/>
            <a:tailEnd len="sm" w="sm" type="none"/>
          </a:ln>
        </p:spPr>
      </p:pic>
      <p:sp>
        <p:nvSpPr>
          <p:cNvPr id="637" name="Google Shape;637;p60"/>
          <p:cNvSpPr txBox="1"/>
          <p:nvPr/>
        </p:nvSpPr>
        <p:spPr>
          <a:xfrm>
            <a:off x="507300" y="14350"/>
            <a:ext cx="78090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Linking Calculator.java File to Git Repository</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41" name="Shape 641"/>
        <p:cNvGrpSpPr/>
        <p:nvPr/>
      </p:nvGrpSpPr>
      <p:grpSpPr>
        <a:xfrm>
          <a:off x="0" y="0"/>
          <a:ext cx="0" cy="0"/>
          <a:chOff x="0" y="0"/>
          <a:chExt cx="0" cy="0"/>
        </a:xfrm>
      </p:grpSpPr>
      <p:sp>
        <p:nvSpPr>
          <p:cNvPr id="642" name="Google Shape;642;p61"/>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3" name="Google Shape;643;p6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4" name="Google Shape;644;p61"/>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645" name="Google Shape;645;p61"/>
          <p:cNvSpPr txBox="1"/>
          <p:nvPr/>
        </p:nvSpPr>
        <p:spPr>
          <a:xfrm>
            <a:off x="583500" y="1179250"/>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Then, you’ll add the remote repository into your local repository using the </a:t>
            </a:r>
            <a:r>
              <a:rPr b="1" i="0" lang="en" sz="1900" u="none" cap="none" strike="noStrike">
                <a:solidFill>
                  <a:srgbClr val="000000"/>
                </a:solidFill>
                <a:latin typeface="Courier New"/>
                <a:ea typeface="Courier New"/>
                <a:cs typeface="Courier New"/>
                <a:sym typeface="Courier New"/>
              </a:rPr>
              <a:t>git remote add origin “url”</a:t>
            </a:r>
            <a:r>
              <a:rPr b="0" i="0" lang="en" sz="2400" u="none" cap="none" strike="noStrike">
                <a:solidFill>
                  <a:srgbClr val="000000"/>
                </a:solidFill>
                <a:latin typeface="Calibri"/>
                <a:ea typeface="Calibri"/>
                <a:cs typeface="Calibri"/>
                <a:sym typeface="Calibri"/>
              </a:rPr>
              <a:t> command.</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Also, you’ll have to transfer the project from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the local repository into the remote repository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using the command </a:t>
            </a:r>
            <a:r>
              <a:rPr b="1" i="0" lang="en" sz="1900" u="none" cap="none" strike="noStrike">
                <a:solidFill>
                  <a:srgbClr val="000000"/>
                </a:solidFill>
                <a:latin typeface="Courier New"/>
                <a:ea typeface="Courier New"/>
                <a:cs typeface="Courier New"/>
                <a:sym typeface="Courier New"/>
              </a:rPr>
              <a:t>git push -u origin master.</a:t>
            </a:r>
            <a:endParaRPr b="1" i="0" sz="1900" u="none" cap="none" strike="noStrike">
              <a:solidFill>
                <a:srgbClr val="000000"/>
              </a:solidFill>
              <a:latin typeface="Courier New"/>
              <a:ea typeface="Courier New"/>
              <a:cs typeface="Courier New"/>
              <a:sym typeface="Courier New"/>
            </a:endParaRPr>
          </a:p>
          <a:p>
            <a:pPr indent="0" lvl="0" marL="457200" marR="0" rtl="0" algn="l">
              <a:lnSpc>
                <a:spcPct val="115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pic>
        <p:nvPicPr>
          <p:cNvPr descr="Programmer coding. Young man freelancer working on program code with laptop. Geek coding software vector concept" id="646" name="Google Shape;646;p61"/>
          <p:cNvPicPr preferRelativeResize="0"/>
          <p:nvPr/>
        </p:nvPicPr>
        <p:blipFill rotWithShape="1">
          <a:blip r:embed="rId3">
            <a:alphaModFix/>
          </a:blip>
          <a:srcRect b="0" l="0" r="0" t="0"/>
          <a:stretch/>
        </p:blipFill>
        <p:spPr>
          <a:xfrm>
            <a:off x="6629950" y="2220350"/>
            <a:ext cx="2153700" cy="2010125"/>
          </a:xfrm>
          <a:prstGeom prst="rect">
            <a:avLst/>
          </a:prstGeom>
          <a:noFill/>
          <a:ln>
            <a:noFill/>
          </a:ln>
        </p:spPr>
      </p:pic>
      <p:sp>
        <p:nvSpPr>
          <p:cNvPr id="647" name="Google Shape;647;p61"/>
          <p:cNvSpPr txBox="1"/>
          <p:nvPr/>
        </p:nvSpPr>
        <p:spPr>
          <a:xfrm>
            <a:off x="507300" y="14350"/>
            <a:ext cx="78090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Linking Calculator.java File to Git Repository</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51" name="Shape 651"/>
        <p:cNvGrpSpPr/>
        <p:nvPr/>
      </p:nvGrpSpPr>
      <p:grpSpPr>
        <a:xfrm>
          <a:off x="0" y="0"/>
          <a:ext cx="0" cy="0"/>
          <a:chOff x="0" y="0"/>
          <a:chExt cx="0" cy="0"/>
        </a:xfrm>
      </p:grpSpPr>
      <p:sp>
        <p:nvSpPr>
          <p:cNvPr id="652" name="Google Shape;652;p62"/>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3" name="Google Shape;653;p6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4" name="Google Shape;654;p62"/>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655" name="Google Shape;655;p62"/>
          <p:cNvSpPr txBox="1"/>
          <p:nvPr/>
        </p:nvSpPr>
        <p:spPr>
          <a:xfrm>
            <a:off x="583500" y="1179250"/>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This will prompt for your login credentials into your Github Account.</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en" sz="2400" u="none" cap="none" strike="noStrike">
                <a:solidFill>
                  <a:schemeClr val="dk1"/>
                </a:solidFill>
                <a:latin typeface="Calibri"/>
                <a:ea typeface="Calibri"/>
                <a:cs typeface="Calibri"/>
                <a:sym typeface="Calibri"/>
              </a:rPr>
              <a:t>Then you’ll go back to your github account page remote repository and refresh it to see Calculator.java file on the page. On clicking the file you can get the complete source code of the file.</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pic>
        <p:nvPicPr>
          <p:cNvPr id="656" name="Google Shape;656;p62"/>
          <p:cNvPicPr preferRelativeResize="0"/>
          <p:nvPr/>
        </p:nvPicPr>
        <p:blipFill rotWithShape="1">
          <a:blip r:embed="rId3">
            <a:alphaModFix/>
          </a:blip>
          <a:srcRect b="77086" l="2567" r="28031" t="8659"/>
          <a:stretch/>
        </p:blipFill>
        <p:spPr>
          <a:xfrm>
            <a:off x="953150" y="2246525"/>
            <a:ext cx="7112837" cy="821399"/>
          </a:xfrm>
          <a:prstGeom prst="rect">
            <a:avLst/>
          </a:prstGeom>
          <a:noFill/>
          <a:ln cap="flat" cmpd="sng" w="38100">
            <a:solidFill>
              <a:srgbClr val="000000"/>
            </a:solidFill>
            <a:prstDash val="solid"/>
            <a:round/>
            <a:headEnd len="sm" w="sm" type="none"/>
            <a:tailEnd len="sm" w="sm" type="none"/>
          </a:ln>
        </p:spPr>
      </p:pic>
      <p:sp>
        <p:nvSpPr>
          <p:cNvPr id="657" name="Google Shape;657;p62"/>
          <p:cNvSpPr txBox="1"/>
          <p:nvPr/>
        </p:nvSpPr>
        <p:spPr>
          <a:xfrm>
            <a:off x="507300" y="14350"/>
            <a:ext cx="78090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Linking Calculator.java File to Git Repository</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61" name="Shape 661"/>
        <p:cNvGrpSpPr/>
        <p:nvPr/>
      </p:nvGrpSpPr>
      <p:grpSpPr>
        <a:xfrm>
          <a:off x="0" y="0"/>
          <a:ext cx="0" cy="0"/>
          <a:chOff x="0" y="0"/>
          <a:chExt cx="0" cy="0"/>
        </a:xfrm>
      </p:grpSpPr>
      <p:sp>
        <p:nvSpPr>
          <p:cNvPr id="662" name="Google Shape;662;p63"/>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3" name="Google Shape;663;p6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4" name="Google Shape;664;p63"/>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Modifying File &amp; Updating to Github</a:t>
            </a:r>
            <a:endParaRPr b="1" i="0" sz="3000" u="none" cap="none" strike="noStrike">
              <a:solidFill>
                <a:srgbClr val="FFFFFF"/>
              </a:solidFill>
              <a:latin typeface="Calibri"/>
              <a:ea typeface="Calibri"/>
              <a:cs typeface="Calibri"/>
              <a:sym typeface="Calibri"/>
            </a:endParaRPr>
          </a:p>
        </p:txBody>
      </p:sp>
      <p:sp>
        <p:nvSpPr>
          <p:cNvPr id="665" name="Google Shape;665;p63"/>
          <p:cNvSpPr txBox="1"/>
          <p:nvPr/>
        </p:nvSpPr>
        <p:spPr>
          <a:xfrm>
            <a:off x="583500" y="798250"/>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Now, let’s modify the existing file.</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rgbClr val="000000"/>
                </a:solidFill>
                <a:latin typeface="Calibri"/>
                <a:ea typeface="Calibri"/>
                <a:cs typeface="Calibri"/>
                <a:sym typeface="Calibri"/>
              </a:rPr>
              <a:t>Step 6: Making some modifications to your Project and updating on Github</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17500" lvl="0" marL="457200" marR="0" rtl="0" algn="l">
              <a:lnSpc>
                <a:spcPct val="115000"/>
              </a:lnSpc>
              <a:spcBef>
                <a:spcPts val="0"/>
              </a:spcBef>
              <a:spcAft>
                <a:spcPts val="0"/>
              </a:spcAft>
              <a:buClr>
                <a:srgbClr val="000000"/>
              </a:buClr>
              <a:buSzPts val="1400"/>
              <a:buFont typeface="Arial"/>
              <a:buChar char="➢"/>
            </a:pPr>
            <a:r>
              <a:rPr b="0" i="0" lang="en" sz="2400" u="none" cap="none" strike="noStrike">
                <a:solidFill>
                  <a:srgbClr val="000000"/>
                </a:solidFill>
                <a:latin typeface="Calibri"/>
                <a:ea typeface="Calibri"/>
                <a:cs typeface="Calibri"/>
                <a:sym typeface="Calibri"/>
              </a:rPr>
              <a:t>You can modify your file by just adding some documentation into the project and saving it.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17500" lvl="0" marL="457200" marR="0" rtl="0" algn="l">
              <a:lnSpc>
                <a:spcPct val="115000"/>
              </a:lnSpc>
              <a:spcBef>
                <a:spcPts val="0"/>
              </a:spcBef>
              <a:spcAft>
                <a:spcPts val="0"/>
              </a:spcAft>
              <a:buClr>
                <a:srgbClr val="000000"/>
              </a:buClr>
              <a:buSzPts val="1400"/>
              <a:buFont typeface="Arial"/>
              <a:buChar char="➢"/>
            </a:pPr>
            <a:r>
              <a:rPr b="0" i="0" lang="en" sz="2400" u="none" cap="none" strike="noStrike">
                <a:solidFill>
                  <a:srgbClr val="000000"/>
                </a:solidFill>
                <a:latin typeface="Calibri"/>
                <a:ea typeface="Calibri"/>
                <a:cs typeface="Calibri"/>
                <a:sym typeface="Calibri"/>
              </a:rPr>
              <a:t>Then you’ll execute the </a:t>
            </a:r>
            <a:r>
              <a:rPr b="1" i="0" lang="en" sz="1900" u="none" cap="none" strike="noStrike">
                <a:solidFill>
                  <a:srgbClr val="000000"/>
                </a:solidFill>
                <a:latin typeface="Courier New"/>
                <a:ea typeface="Courier New"/>
                <a:cs typeface="Courier New"/>
                <a:sym typeface="Courier New"/>
              </a:rPr>
              <a:t>git status</a:t>
            </a:r>
            <a:r>
              <a:rPr b="0" i="0" lang="en" sz="2400" u="none" cap="none" strike="noStrike">
                <a:solidFill>
                  <a:srgbClr val="000000"/>
                </a:solidFill>
                <a:latin typeface="Calibri"/>
                <a:ea typeface="Calibri"/>
                <a:cs typeface="Calibri"/>
                <a:sym typeface="Calibri"/>
              </a:rPr>
              <a:t> command.</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1" i="0" sz="2400" u="sng" cap="none" strike="noStrike">
              <a:solidFill>
                <a:srgbClr val="000000"/>
              </a:solidFill>
              <a:latin typeface="Calibri"/>
              <a:ea typeface="Calibri"/>
              <a:cs typeface="Calibri"/>
              <a:sym typeface="Calibri"/>
            </a:endParaRPr>
          </a:p>
        </p:txBody>
      </p:sp>
      <p:pic>
        <p:nvPicPr>
          <p:cNvPr id="666" name="Google Shape;666;p63"/>
          <p:cNvPicPr preferRelativeResize="0"/>
          <p:nvPr/>
        </p:nvPicPr>
        <p:blipFill rotWithShape="1">
          <a:blip r:embed="rId3">
            <a:alphaModFix/>
          </a:blip>
          <a:srcRect b="79974" l="2488" r="57953" t="8940"/>
          <a:stretch/>
        </p:blipFill>
        <p:spPr>
          <a:xfrm>
            <a:off x="2501950" y="3706750"/>
            <a:ext cx="4042940" cy="636900"/>
          </a:xfrm>
          <a:prstGeom prst="rect">
            <a:avLst/>
          </a:prstGeom>
          <a:noFill/>
          <a:ln cap="flat" cmpd="sng" w="38100">
            <a:solidFill>
              <a:srgbClr val="000000"/>
            </a:solidFill>
            <a:prstDash val="solid"/>
            <a:round/>
            <a:headEnd len="sm" w="sm" type="none"/>
            <a:tailEnd len="sm" w="sm" type="none"/>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70" name="Shape 670"/>
        <p:cNvGrpSpPr/>
        <p:nvPr/>
      </p:nvGrpSpPr>
      <p:grpSpPr>
        <a:xfrm>
          <a:off x="0" y="0"/>
          <a:ext cx="0" cy="0"/>
          <a:chOff x="0" y="0"/>
          <a:chExt cx="0" cy="0"/>
        </a:xfrm>
      </p:grpSpPr>
      <p:sp>
        <p:nvSpPr>
          <p:cNvPr id="671" name="Google Shape;671;p64"/>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2" name="Google Shape;672;p6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3" name="Google Shape;673;p64"/>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674" name="Google Shape;674;p64"/>
          <p:cNvSpPr txBox="1"/>
          <p:nvPr/>
        </p:nvSpPr>
        <p:spPr>
          <a:xfrm>
            <a:off x="583500" y="950650"/>
            <a:ext cx="8014500" cy="2565000"/>
          </a:xfrm>
          <a:prstGeom prst="rect">
            <a:avLst/>
          </a:prstGeom>
          <a:noFill/>
          <a:ln>
            <a:noFill/>
          </a:ln>
        </p:spPr>
        <p:txBody>
          <a:bodyPr anchorCtr="0" anchor="t" bIns="91425" lIns="91425" spcFirstLastPara="1" rIns="91425" wrap="square" tIns="91425">
            <a:noAutofit/>
          </a:bodyPr>
          <a:lstStyle/>
          <a:p>
            <a:pPr indent="-349250" lvl="0" marL="457200" marR="0" rtl="0" algn="l">
              <a:lnSpc>
                <a:spcPct val="115000"/>
              </a:lnSpc>
              <a:spcBef>
                <a:spcPts val="0"/>
              </a:spcBef>
              <a:spcAft>
                <a:spcPts val="0"/>
              </a:spcAft>
              <a:buClr>
                <a:srgbClr val="000000"/>
              </a:buClr>
              <a:buSzPts val="1900"/>
              <a:buFont typeface="Courier New"/>
              <a:buChar char="➔"/>
            </a:pPr>
            <a:r>
              <a:rPr b="1" i="0" lang="en" sz="1900" u="none" cap="none" strike="noStrike">
                <a:solidFill>
                  <a:srgbClr val="000000"/>
                </a:solidFill>
                <a:latin typeface="Courier New"/>
                <a:ea typeface="Courier New"/>
                <a:cs typeface="Courier New"/>
                <a:sym typeface="Courier New"/>
              </a:rPr>
              <a:t>git status</a:t>
            </a:r>
            <a:endParaRPr b="1" i="0" sz="1900" u="none" cap="none" strike="noStrike">
              <a:solidFill>
                <a:srgbClr val="000000"/>
              </a:solidFill>
              <a:latin typeface="Courier New"/>
              <a:ea typeface="Courier New"/>
              <a:cs typeface="Courier New"/>
              <a:sym typeface="Courier New"/>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Displays the state of the working directory and the staging area. It lets you to see the changes which have been staged and which changes haven't been added to the staging area.</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The calculator.java file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is in the project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workspace, but it still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has not been added to the staging area.</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pic>
        <p:nvPicPr>
          <p:cNvPr id="675" name="Google Shape;675;p64"/>
          <p:cNvPicPr preferRelativeResize="0"/>
          <p:nvPr/>
        </p:nvPicPr>
        <p:blipFill rotWithShape="1">
          <a:blip r:embed="rId3">
            <a:alphaModFix/>
          </a:blip>
          <a:srcRect b="34692" l="2439" r="45104" t="39752"/>
          <a:stretch/>
        </p:blipFill>
        <p:spPr>
          <a:xfrm>
            <a:off x="4056500" y="2926801"/>
            <a:ext cx="4796449" cy="1313775"/>
          </a:xfrm>
          <a:prstGeom prst="rect">
            <a:avLst/>
          </a:prstGeom>
          <a:noFill/>
          <a:ln cap="flat" cmpd="sng" w="38100">
            <a:solidFill>
              <a:srgbClr val="000000"/>
            </a:solidFill>
            <a:prstDash val="solid"/>
            <a:round/>
            <a:headEnd len="sm" w="sm" type="none"/>
            <a:tailEnd len="sm" w="sm" type="none"/>
          </a:ln>
        </p:spPr>
      </p:pic>
      <p:sp>
        <p:nvSpPr>
          <p:cNvPr id="676" name="Google Shape;676;p64"/>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Modifying File &amp; Updating to Github</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80" name="Shape 680"/>
        <p:cNvGrpSpPr/>
        <p:nvPr/>
      </p:nvGrpSpPr>
      <p:grpSpPr>
        <a:xfrm>
          <a:off x="0" y="0"/>
          <a:ext cx="0" cy="0"/>
          <a:chOff x="0" y="0"/>
          <a:chExt cx="0" cy="0"/>
        </a:xfrm>
      </p:grpSpPr>
      <p:sp>
        <p:nvSpPr>
          <p:cNvPr id="681" name="Google Shape;681;p65"/>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2" name="Google Shape;682;p6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3" name="Google Shape;683;p65"/>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684" name="Google Shape;684;p65"/>
          <p:cNvSpPr txBox="1"/>
          <p:nvPr/>
        </p:nvSpPr>
        <p:spPr>
          <a:xfrm>
            <a:off x="583500" y="950650"/>
            <a:ext cx="81789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So, to add the file Calculator.java to the staging area you’ll execute the command </a:t>
            </a:r>
            <a:r>
              <a:rPr b="1" i="0" lang="en" sz="1900" u="none" cap="none" strike="noStrike">
                <a:solidFill>
                  <a:srgbClr val="000000"/>
                </a:solidFill>
                <a:latin typeface="Courier New"/>
                <a:ea typeface="Courier New"/>
                <a:cs typeface="Courier New"/>
                <a:sym typeface="Courier New"/>
              </a:rPr>
              <a:t>git add calculator.java</a:t>
            </a:r>
            <a:r>
              <a:rPr b="1" i="0" lang="en" sz="1900" u="none" cap="none" strike="noStrike">
                <a:solidFill>
                  <a:srgbClr val="000000"/>
                </a:solidFill>
                <a:latin typeface="Calibri"/>
                <a:ea typeface="Calibri"/>
                <a:cs typeface="Calibri"/>
                <a:sym typeface="Calibri"/>
              </a:rPr>
              <a:t>.</a:t>
            </a:r>
            <a:endParaRPr b="1" i="0" sz="19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1900"/>
              <a:buFont typeface="Arial"/>
              <a:buNone/>
            </a:pPr>
            <a:r>
              <a:t/>
            </a:r>
            <a:endParaRPr b="1" i="0" sz="19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Then you’ll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execute command</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1900"/>
              <a:buFont typeface="Arial"/>
              <a:buNone/>
            </a:pPr>
            <a:r>
              <a:rPr b="1" i="0" lang="en" sz="1900" u="none" cap="none" strike="noStrike">
                <a:solidFill>
                  <a:srgbClr val="000000"/>
                </a:solidFill>
                <a:latin typeface="Courier New"/>
                <a:ea typeface="Courier New"/>
                <a:cs typeface="Courier New"/>
                <a:sym typeface="Courier New"/>
              </a:rPr>
              <a:t>git commit -m “adding Documentation into the Project”</a:t>
            </a:r>
            <a:r>
              <a:rPr b="1" i="0" lang="en" sz="1900" u="none" cap="none" strike="noStrike">
                <a:solidFill>
                  <a:srgbClr val="000000"/>
                </a:solidFill>
                <a:latin typeface="Calibri"/>
                <a:ea typeface="Calibri"/>
                <a:cs typeface="Calibri"/>
                <a:sym typeface="Calibri"/>
              </a:rPr>
              <a:t> </a:t>
            </a:r>
            <a:r>
              <a:rPr b="0" i="0" lang="en" sz="2400" u="none" cap="none" strike="noStrike">
                <a:solidFill>
                  <a:srgbClr val="000000"/>
                </a:solidFill>
                <a:latin typeface="Calibri"/>
                <a:ea typeface="Calibri"/>
                <a:cs typeface="Calibri"/>
                <a:sym typeface="Calibri"/>
              </a:rPr>
              <a:t>to commit this message.</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Then, you may see the Git status again to check whether everything is fine.</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pic>
        <p:nvPicPr>
          <p:cNvPr id="685" name="Google Shape;685;p65"/>
          <p:cNvPicPr preferRelativeResize="0"/>
          <p:nvPr/>
        </p:nvPicPr>
        <p:blipFill rotWithShape="1">
          <a:blip r:embed="rId3">
            <a:alphaModFix/>
          </a:blip>
          <a:srcRect b="26013" l="2436" r="36159" t="61597"/>
          <a:stretch/>
        </p:blipFill>
        <p:spPr>
          <a:xfrm>
            <a:off x="3507500" y="2310600"/>
            <a:ext cx="5526351" cy="636900"/>
          </a:xfrm>
          <a:prstGeom prst="rect">
            <a:avLst/>
          </a:prstGeom>
          <a:noFill/>
          <a:ln cap="flat" cmpd="sng" w="38100">
            <a:solidFill>
              <a:srgbClr val="000000"/>
            </a:solidFill>
            <a:prstDash val="solid"/>
            <a:round/>
            <a:headEnd len="sm" w="sm" type="none"/>
            <a:tailEnd len="sm" w="sm" type="none"/>
          </a:ln>
        </p:spPr>
      </p:pic>
      <p:sp>
        <p:nvSpPr>
          <p:cNvPr id="686" name="Google Shape;686;p65"/>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Modifying File &amp; Updating to Github</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90" name="Shape 690"/>
        <p:cNvGrpSpPr/>
        <p:nvPr/>
      </p:nvGrpSpPr>
      <p:grpSpPr>
        <a:xfrm>
          <a:off x="0" y="0"/>
          <a:ext cx="0" cy="0"/>
          <a:chOff x="0" y="0"/>
          <a:chExt cx="0" cy="0"/>
        </a:xfrm>
      </p:grpSpPr>
      <p:sp>
        <p:nvSpPr>
          <p:cNvPr id="691" name="Google Shape;691;p66"/>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2" name="Google Shape;692;p6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3" name="Google Shape;693;p66"/>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694" name="Google Shape;694;p66"/>
          <p:cNvSpPr txBox="1"/>
          <p:nvPr/>
        </p:nvSpPr>
        <p:spPr>
          <a:xfrm>
            <a:off x="583500" y="1179250"/>
            <a:ext cx="80145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Next, you can see the log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messages by executing the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command </a:t>
            </a:r>
            <a:r>
              <a:rPr b="1" i="0" lang="en" sz="1900" u="none" cap="none" strike="noStrike">
                <a:solidFill>
                  <a:srgbClr val="000000"/>
                </a:solidFill>
                <a:latin typeface="Courier New"/>
                <a:ea typeface="Courier New"/>
                <a:cs typeface="Courier New"/>
                <a:sym typeface="Courier New"/>
              </a:rPr>
              <a:t>git log</a:t>
            </a:r>
            <a:r>
              <a:rPr b="0" i="0" lang="en" sz="2400" u="none" cap="none" strike="noStrike">
                <a:solidFill>
                  <a:srgbClr val="000000"/>
                </a:solidFill>
                <a:latin typeface="Calibri"/>
                <a:ea typeface="Calibri"/>
                <a:cs typeface="Calibri"/>
                <a:sym typeface="Calibri"/>
              </a:rPr>
              <a:t>.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1" i="0" lang="en" sz="1900" u="none" cap="none" strike="noStrike">
                <a:solidFill>
                  <a:srgbClr val="000000"/>
                </a:solidFill>
                <a:latin typeface="Courier New"/>
                <a:ea typeface="Courier New"/>
                <a:cs typeface="Courier New"/>
                <a:sym typeface="Courier New"/>
              </a:rPr>
              <a:t>git log</a:t>
            </a:r>
            <a:r>
              <a:rPr b="0" i="0" lang="en" sz="2400" u="none" cap="none" strike="noStrike">
                <a:solidFill>
                  <a:srgbClr val="000000"/>
                </a:solidFill>
                <a:latin typeface="Calibri"/>
                <a:ea typeface="Calibri"/>
                <a:cs typeface="Calibri"/>
                <a:sym typeface="Calibri"/>
              </a:rPr>
              <a:t>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chemeClr val="dk1"/>
              </a:buClr>
              <a:buSzPts val="1100"/>
              <a:buFont typeface="Arial"/>
              <a:buNone/>
            </a:pPr>
            <a:r>
              <a:rPr b="0" i="0" lang="en" sz="2400" u="none" cap="none" strike="noStrike">
                <a:solidFill>
                  <a:srgbClr val="000000"/>
                </a:solidFill>
                <a:latin typeface="Calibri"/>
                <a:ea typeface="Calibri"/>
                <a:cs typeface="Calibri"/>
                <a:sym typeface="Calibri"/>
              </a:rPr>
              <a:t>git log files will show you the commit details. It lists out the commits made in the repository in reverse chronological order i.e the most recent commits show up first.</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pic>
        <p:nvPicPr>
          <p:cNvPr id="695" name="Google Shape;695;p66"/>
          <p:cNvPicPr preferRelativeResize="0"/>
          <p:nvPr/>
        </p:nvPicPr>
        <p:blipFill rotWithShape="1">
          <a:blip r:embed="rId3">
            <a:alphaModFix/>
          </a:blip>
          <a:srcRect b="4315" l="2302" r="58796" t="66030"/>
          <a:stretch/>
        </p:blipFill>
        <p:spPr>
          <a:xfrm>
            <a:off x="5046650" y="1394725"/>
            <a:ext cx="3557074" cy="1524449"/>
          </a:xfrm>
          <a:prstGeom prst="rect">
            <a:avLst/>
          </a:prstGeom>
          <a:noFill/>
          <a:ln cap="flat" cmpd="sng" w="38100">
            <a:solidFill>
              <a:srgbClr val="000000"/>
            </a:solidFill>
            <a:prstDash val="solid"/>
            <a:round/>
            <a:headEnd len="sm" w="sm" type="none"/>
            <a:tailEnd len="sm" w="sm" type="none"/>
          </a:ln>
        </p:spPr>
      </p:pic>
      <p:sp>
        <p:nvSpPr>
          <p:cNvPr id="696" name="Google Shape;696;p66"/>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Modifying File &amp; Updating to Github</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0" name="Shape 700"/>
        <p:cNvGrpSpPr/>
        <p:nvPr/>
      </p:nvGrpSpPr>
      <p:grpSpPr>
        <a:xfrm>
          <a:off x="0" y="0"/>
          <a:ext cx="0" cy="0"/>
          <a:chOff x="0" y="0"/>
          <a:chExt cx="0" cy="0"/>
        </a:xfrm>
      </p:grpSpPr>
      <p:sp>
        <p:nvSpPr>
          <p:cNvPr id="701" name="Google Shape;701;p67"/>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2" name="Google Shape;702;p6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3" name="Google Shape;703;p67"/>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704" name="Google Shape;704;p67"/>
          <p:cNvSpPr txBox="1"/>
          <p:nvPr/>
        </p:nvSpPr>
        <p:spPr>
          <a:xfrm>
            <a:off x="583500" y="1179250"/>
            <a:ext cx="80145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Then you’ll run the command </a:t>
            </a:r>
            <a:r>
              <a:rPr b="1" i="0" lang="en" sz="1900" u="none" cap="none" strike="noStrike">
                <a:solidFill>
                  <a:srgbClr val="000000"/>
                </a:solidFill>
                <a:latin typeface="Courier New"/>
                <a:ea typeface="Courier New"/>
                <a:cs typeface="Courier New"/>
                <a:sym typeface="Courier New"/>
              </a:rPr>
              <a:t>git push -u origin master</a:t>
            </a:r>
            <a:r>
              <a:rPr b="0" i="0" lang="en" sz="2400" u="none" cap="none" strike="noStrike">
                <a:solidFill>
                  <a:srgbClr val="000000"/>
                </a:solidFill>
                <a:latin typeface="Calibri"/>
                <a:ea typeface="Calibri"/>
                <a:cs typeface="Calibri"/>
                <a:sym typeface="Calibri"/>
              </a:rPr>
              <a:t> and refresh the Github page to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see the uploaded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Calculator.java file with the Documentation in the source code.</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It will ask for the login credentials. After giving the username and password you’ll be able to see the updated Calculator.java file.</a:t>
            </a:r>
            <a:endParaRPr b="0" i="0" sz="2400" u="none" cap="none" strike="noStrike">
              <a:solidFill>
                <a:srgbClr val="000000"/>
              </a:solidFill>
              <a:latin typeface="Calibri"/>
              <a:ea typeface="Calibri"/>
              <a:cs typeface="Calibri"/>
              <a:sym typeface="Calibri"/>
            </a:endParaRPr>
          </a:p>
        </p:txBody>
      </p:sp>
      <p:pic>
        <p:nvPicPr>
          <p:cNvPr id="705" name="Google Shape;705;p67"/>
          <p:cNvPicPr preferRelativeResize="0"/>
          <p:nvPr/>
        </p:nvPicPr>
        <p:blipFill rotWithShape="1">
          <a:blip r:embed="rId3">
            <a:alphaModFix/>
          </a:blip>
          <a:srcRect b="5036" l="2302" r="55678" t="82572"/>
          <a:stretch/>
        </p:blipFill>
        <p:spPr>
          <a:xfrm>
            <a:off x="5081525" y="1817100"/>
            <a:ext cx="3842124" cy="636900"/>
          </a:xfrm>
          <a:prstGeom prst="rect">
            <a:avLst/>
          </a:prstGeom>
          <a:noFill/>
          <a:ln cap="flat" cmpd="sng" w="38100">
            <a:solidFill>
              <a:srgbClr val="000000"/>
            </a:solidFill>
            <a:prstDash val="solid"/>
            <a:round/>
            <a:headEnd len="sm" w="sm" type="none"/>
            <a:tailEnd len="sm" w="sm" type="none"/>
          </a:ln>
        </p:spPr>
      </p:pic>
      <p:sp>
        <p:nvSpPr>
          <p:cNvPr id="706" name="Google Shape;706;p67"/>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Modifying File &amp; Updating to Github</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10" name="Shape 710"/>
        <p:cNvGrpSpPr/>
        <p:nvPr/>
      </p:nvGrpSpPr>
      <p:grpSpPr>
        <a:xfrm>
          <a:off x="0" y="0"/>
          <a:ext cx="0" cy="0"/>
          <a:chOff x="0" y="0"/>
          <a:chExt cx="0" cy="0"/>
        </a:xfrm>
      </p:grpSpPr>
      <p:sp>
        <p:nvSpPr>
          <p:cNvPr id="711" name="Google Shape;711;p68"/>
          <p:cNvSpPr txBox="1"/>
          <p:nvPr/>
        </p:nvSpPr>
        <p:spPr>
          <a:xfrm>
            <a:off x="583500" y="1179250"/>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Have you ever faced a situation where your code is suddenly not working after you’ve changed it? Showing you errors? To make things worse, you don’t know where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the bugs came in from?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But you remember that the last time you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saved the changes to your code, it was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working fine.</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712" name="Google Shape;712;p68"/>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3" name="Google Shape;713;p6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4" name="Google Shape;714;p68"/>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Need to access Commits</a:t>
            </a:r>
            <a:endParaRPr b="1" i="0" sz="3000" u="none" cap="none" strike="noStrike">
              <a:solidFill>
                <a:srgbClr val="FFFFFF"/>
              </a:solidFill>
              <a:latin typeface="Calibri"/>
              <a:ea typeface="Calibri"/>
              <a:cs typeface="Calibri"/>
              <a:sym typeface="Calibri"/>
            </a:endParaRPr>
          </a:p>
        </p:txBody>
      </p:sp>
      <p:pic>
        <p:nvPicPr>
          <p:cNvPr descr="Concept operating system error warning for web page, banner, presentation, social media, documents, posters. 404 error web page Vector illustration, Error warning window operating system" id="715" name="Google Shape;715;p68"/>
          <p:cNvPicPr preferRelativeResize="0"/>
          <p:nvPr/>
        </p:nvPicPr>
        <p:blipFill rotWithShape="1">
          <a:blip r:embed="rId3">
            <a:alphaModFix/>
          </a:blip>
          <a:srcRect b="0" l="0" r="0" t="0"/>
          <a:stretch/>
        </p:blipFill>
        <p:spPr>
          <a:xfrm>
            <a:off x="6091650" y="2347975"/>
            <a:ext cx="2506350" cy="17994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19" name="Shape 719"/>
        <p:cNvGrpSpPr/>
        <p:nvPr/>
      </p:nvGrpSpPr>
      <p:grpSpPr>
        <a:xfrm>
          <a:off x="0" y="0"/>
          <a:ext cx="0" cy="0"/>
          <a:chOff x="0" y="0"/>
          <a:chExt cx="0" cy="0"/>
        </a:xfrm>
      </p:grpSpPr>
      <p:sp>
        <p:nvSpPr>
          <p:cNvPr id="720" name="Google Shape;720;p69"/>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21" name="Google Shape;721;p6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22" name="Google Shape;722;p69"/>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723" name="Google Shape;723;p69"/>
          <p:cNvSpPr txBox="1"/>
          <p:nvPr/>
        </p:nvSpPr>
        <p:spPr>
          <a:xfrm>
            <a:off x="583500" y="1179250"/>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 sz="2400" u="none" cap="none" strike="noStrike">
                <a:solidFill>
                  <a:schemeClr val="dk1"/>
                </a:solidFill>
                <a:latin typeface="Calibri"/>
                <a:ea typeface="Calibri"/>
                <a:cs typeface="Calibri"/>
                <a:sym typeface="Calibri"/>
              </a:rPr>
              <a:t>Wouldn’t it be great if you could somehow go back to the last working version of your code and start from where you left off instead of from scratch?</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So, let us now see how to access your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previous commits.</a:t>
            </a:r>
            <a:endParaRPr b="0" i="0" sz="2400" u="none" cap="none" strike="noStrike">
              <a:solidFill>
                <a:srgbClr val="000000"/>
              </a:solidFill>
              <a:latin typeface="Calibri"/>
              <a:ea typeface="Calibri"/>
              <a:cs typeface="Calibri"/>
              <a:sym typeface="Calibri"/>
            </a:endParaRPr>
          </a:p>
        </p:txBody>
      </p:sp>
      <p:pic>
        <p:nvPicPr>
          <p:cNvPr descr="Logout arrow line icon. Chat bubble design. Sign out symbol. Navigation pointer. Outline concept. Thin line sign out icon. Vector" id="724" name="Google Shape;724;p69"/>
          <p:cNvPicPr preferRelativeResize="0"/>
          <p:nvPr/>
        </p:nvPicPr>
        <p:blipFill rotWithShape="1">
          <a:blip r:embed="rId3">
            <a:alphaModFix/>
          </a:blip>
          <a:srcRect b="0" l="0" r="0" t="0"/>
          <a:stretch/>
        </p:blipFill>
        <p:spPr>
          <a:xfrm>
            <a:off x="6174400" y="2271225"/>
            <a:ext cx="2499800" cy="2180500"/>
          </a:xfrm>
          <a:prstGeom prst="rect">
            <a:avLst/>
          </a:prstGeom>
          <a:noFill/>
          <a:ln>
            <a:noFill/>
          </a:ln>
        </p:spPr>
      </p:pic>
      <p:sp>
        <p:nvSpPr>
          <p:cNvPr id="725" name="Google Shape;725;p69"/>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Need to access Commits</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4" name="Shape 124"/>
        <p:cNvGrpSpPr/>
        <p:nvPr/>
      </p:nvGrpSpPr>
      <p:grpSpPr>
        <a:xfrm>
          <a:off x="0" y="0"/>
          <a:ext cx="0" cy="0"/>
          <a:chOff x="0" y="0"/>
          <a:chExt cx="0" cy="0"/>
        </a:xfrm>
      </p:grpSpPr>
      <p:sp>
        <p:nvSpPr>
          <p:cNvPr id="125" name="Google Shape;125;p7"/>
          <p:cNvSpPr txBox="1"/>
          <p:nvPr/>
        </p:nvSpPr>
        <p:spPr>
          <a:xfrm>
            <a:off x="583500" y="1179250"/>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In other scenario if you are working in a project team and develop a model with a group of team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members, every time you work on the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project you should know exactly what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has already been completed, added,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changed and so on.</a:t>
            </a:r>
            <a:endParaRPr b="0" i="0" sz="2400" u="none" cap="none" strike="noStrike">
              <a:solidFill>
                <a:srgbClr val="000000"/>
              </a:solidFill>
              <a:latin typeface="Calibri"/>
              <a:ea typeface="Calibri"/>
              <a:cs typeface="Calibri"/>
              <a:sym typeface="Calibri"/>
            </a:endParaRPr>
          </a:p>
        </p:txBody>
      </p:sp>
      <p:sp>
        <p:nvSpPr>
          <p:cNvPr id="126" name="Google Shape;126;p7"/>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7" name="Google Shape;127;p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8" name="Google Shape;128;p7"/>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id="129" name="Google Shape;129;p7"/>
          <p:cNvPicPr preferRelativeResize="0"/>
          <p:nvPr/>
        </p:nvPicPr>
        <p:blipFill rotWithShape="1">
          <a:blip r:embed="rId3">
            <a:alphaModFix/>
          </a:blip>
          <a:srcRect b="14199" l="31717" r="31412" t="39993"/>
          <a:stretch/>
        </p:blipFill>
        <p:spPr>
          <a:xfrm>
            <a:off x="5502925" y="1798950"/>
            <a:ext cx="3371151" cy="2354849"/>
          </a:xfrm>
          <a:prstGeom prst="rect">
            <a:avLst/>
          </a:prstGeom>
          <a:noFill/>
          <a:ln cap="flat" cmpd="sng" w="38100">
            <a:solidFill>
              <a:srgbClr val="000000"/>
            </a:solidFill>
            <a:prstDash val="solid"/>
            <a:round/>
            <a:headEnd len="sm" w="sm" type="none"/>
            <a:tailEnd len="sm" w="sm" type="none"/>
          </a:ln>
        </p:spPr>
      </p:pic>
      <p:sp>
        <p:nvSpPr>
          <p:cNvPr id="130" name="Google Shape;130;p7"/>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Introduction to Version Control System</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29" name="Shape 729"/>
        <p:cNvGrpSpPr/>
        <p:nvPr/>
      </p:nvGrpSpPr>
      <p:grpSpPr>
        <a:xfrm>
          <a:off x="0" y="0"/>
          <a:ext cx="0" cy="0"/>
          <a:chOff x="0" y="0"/>
          <a:chExt cx="0" cy="0"/>
        </a:xfrm>
      </p:grpSpPr>
      <p:sp>
        <p:nvSpPr>
          <p:cNvPr id="730" name="Google Shape;730;p70"/>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1" name="Google Shape;731;p7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2" name="Google Shape;732;p70"/>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Accessing Previous Commits</a:t>
            </a:r>
            <a:endParaRPr b="1" i="0" sz="3000" u="none" cap="none" strike="noStrike">
              <a:solidFill>
                <a:srgbClr val="FFFFFF"/>
              </a:solidFill>
              <a:latin typeface="Calibri"/>
              <a:ea typeface="Calibri"/>
              <a:cs typeface="Calibri"/>
              <a:sym typeface="Calibri"/>
            </a:endParaRPr>
          </a:p>
        </p:txBody>
      </p:sp>
      <p:sp>
        <p:nvSpPr>
          <p:cNvPr id="733" name="Google Shape;733;p70"/>
          <p:cNvSpPr txBox="1"/>
          <p:nvPr/>
        </p:nvSpPr>
        <p:spPr>
          <a:xfrm>
            <a:off x="583500" y="874450"/>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rgbClr val="000000"/>
                </a:solidFill>
                <a:latin typeface="Calibri"/>
                <a:ea typeface="Calibri"/>
                <a:cs typeface="Calibri"/>
                <a:sym typeface="Calibri"/>
              </a:rPr>
              <a:t>Step 7: Accessing your previous Commits</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1" i="0" sz="2400" u="sng" cap="none" strike="noStrike">
              <a:solidFill>
                <a:srgbClr val="000000"/>
              </a:solidFill>
              <a:latin typeface="Calibri"/>
              <a:ea typeface="Calibri"/>
              <a:cs typeface="Calibri"/>
              <a:sym typeface="Calibri"/>
            </a:endParaRPr>
          </a:p>
          <a:p>
            <a:pPr indent="-349250" lvl="0" marL="457200" marR="0" rtl="0" algn="l">
              <a:lnSpc>
                <a:spcPct val="115000"/>
              </a:lnSpc>
              <a:spcBef>
                <a:spcPts val="0"/>
              </a:spcBef>
              <a:spcAft>
                <a:spcPts val="0"/>
              </a:spcAft>
              <a:buClr>
                <a:srgbClr val="000000"/>
              </a:buClr>
              <a:buSzPts val="1900"/>
              <a:buFont typeface="Courier New"/>
              <a:buChar char="➔"/>
            </a:pPr>
            <a:r>
              <a:rPr b="1" i="0" lang="en" sz="1900" u="none" cap="none" strike="noStrike">
                <a:solidFill>
                  <a:srgbClr val="000000"/>
                </a:solidFill>
                <a:latin typeface="Courier New"/>
                <a:ea typeface="Courier New"/>
                <a:cs typeface="Courier New"/>
                <a:sym typeface="Courier New"/>
              </a:rPr>
              <a:t>git log</a:t>
            </a:r>
            <a:endParaRPr b="1" i="0" sz="1900" u="none" cap="none" strike="noStrike">
              <a:solidFill>
                <a:srgbClr val="000000"/>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900"/>
              <a:buFont typeface="Arial"/>
              <a:buNone/>
            </a:pPr>
            <a:r>
              <a:t/>
            </a:r>
            <a:endParaRPr b="1" i="0" sz="1900" u="none" cap="none" strike="noStrike">
              <a:solidFill>
                <a:srgbClr val="000000"/>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900"/>
              <a:buFont typeface="Arial"/>
              <a:buNone/>
            </a:pPr>
            <a:r>
              <a:rPr b="1" i="0" lang="en" sz="1900" u="none" cap="none" strike="noStrike">
                <a:solidFill>
                  <a:srgbClr val="000000"/>
                </a:solidFill>
                <a:latin typeface="Courier New"/>
                <a:ea typeface="Courier New"/>
                <a:cs typeface="Courier New"/>
                <a:sym typeface="Courier New"/>
              </a:rPr>
              <a:t>	</a:t>
            </a:r>
            <a:r>
              <a:rPr b="0" i="0" lang="en" sz="2400" u="none" cap="none" strike="noStrike">
                <a:solidFill>
                  <a:srgbClr val="000000"/>
                </a:solidFill>
                <a:latin typeface="Calibri"/>
                <a:ea typeface="Calibri"/>
                <a:cs typeface="Calibri"/>
                <a:sym typeface="Calibri"/>
              </a:rPr>
              <a:t>It will show you the entire commit history for the project</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	It will show you the:</a:t>
            </a:r>
            <a:endParaRPr b="0" i="0" sz="2400" u="none" cap="none" strike="noStrike">
              <a:solidFill>
                <a:srgbClr val="000000"/>
              </a:solidFill>
              <a:latin typeface="Calibri"/>
              <a:ea typeface="Calibri"/>
              <a:cs typeface="Calibri"/>
              <a:sym typeface="Calibri"/>
            </a:endParaRPr>
          </a:p>
          <a:p>
            <a:pPr indent="-381000" lvl="0" marL="9144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Commit id</a:t>
            </a:r>
            <a:endParaRPr b="0" i="0" sz="2400" u="none" cap="none" strike="noStrike">
              <a:solidFill>
                <a:srgbClr val="000000"/>
              </a:solidFill>
              <a:latin typeface="Calibri"/>
              <a:ea typeface="Calibri"/>
              <a:cs typeface="Calibri"/>
              <a:sym typeface="Calibri"/>
            </a:endParaRPr>
          </a:p>
          <a:p>
            <a:pPr indent="-381000" lvl="0" marL="9144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The username</a:t>
            </a:r>
            <a:endParaRPr b="0" i="0" sz="2400" u="none" cap="none" strike="noStrike">
              <a:solidFill>
                <a:srgbClr val="000000"/>
              </a:solidFill>
              <a:latin typeface="Calibri"/>
              <a:ea typeface="Calibri"/>
              <a:cs typeface="Calibri"/>
              <a:sym typeface="Calibri"/>
            </a:endParaRPr>
          </a:p>
          <a:p>
            <a:pPr indent="-381000" lvl="0" marL="9144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Mail id of the person who made the changes</a:t>
            </a:r>
            <a:endParaRPr b="0" i="0" sz="2400" u="none" cap="none" strike="noStrike">
              <a:solidFill>
                <a:srgbClr val="000000"/>
              </a:solidFill>
              <a:latin typeface="Calibri"/>
              <a:ea typeface="Calibri"/>
              <a:cs typeface="Calibri"/>
              <a:sym typeface="Calibri"/>
            </a:endParaRPr>
          </a:p>
          <a:p>
            <a:pPr indent="-381000" lvl="0" marL="9144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Date &amp; time when the commit was made. </a:t>
            </a:r>
            <a:endParaRPr b="0" i="0" sz="2400" u="none" cap="none" strike="noStrike">
              <a:solidFill>
                <a:srgbClr val="000000"/>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37" name="Shape 737"/>
        <p:cNvGrpSpPr/>
        <p:nvPr/>
      </p:nvGrpSpPr>
      <p:grpSpPr>
        <a:xfrm>
          <a:off x="0" y="0"/>
          <a:ext cx="0" cy="0"/>
          <a:chOff x="0" y="0"/>
          <a:chExt cx="0" cy="0"/>
        </a:xfrm>
      </p:grpSpPr>
      <p:sp>
        <p:nvSpPr>
          <p:cNvPr id="738" name="Google Shape;738;p71"/>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9" name="Google Shape;739;p7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0" name="Google Shape;740;p71"/>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Undoing Changes in File</a:t>
            </a:r>
            <a:endParaRPr b="1" i="0" sz="3000" u="none" cap="none" strike="noStrike">
              <a:solidFill>
                <a:srgbClr val="FFFFFF"/>
              </a:solidFill>
              <a:latin typeface="Calibri"/>
              <a:ea typeface="Calibri"/>
              <a:cs typeface="Calibri"/>
              <a:sym typeface="Calibri"/>
            </a:endParaRPr>
          </a:p>
        </p:txBody>
      </p:sp>
      <p:sp>
        <p:nvSpPr>
          <p:cNvPr id="741" name="Google Shape;741;p71"/>
          <p:cNvSpPr txBox="1"/>
          <p:nvPr/>
        </p:nvSpPr>
        <p:spPr>
          <a:xfrm>
            <a:off x="583500" y="1026850"/>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rgbClr val="000000"/>
                </a:solidFill>
                <a:latin typeface="Calibri"/>
                <a:ea typeface="Calibri"/>
                <a:cs typeface="Calibri"/>
                <a:sym typeface="Calibri"/>
              </a:rPr>
              <a:t>How to undo some bad changes in your file?</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Suppose you create a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file using </a:t>
            </a:r>
            <a:r>
              <a:rPr b="1" i="0" lang="en" sz="1900" u="none" cap="none" strike="noStrike">
                <a:solidFill>
                  <a:srgbClr val="000000"/>
                </a:solidFill>
                <a:latin typeface="Courier New"/>
                <a:ea typeface="Courier New"/>
                <a:cs typeface="Courier New"/>
                <a:sym typeface="Courier New"/>
              </a:rPr>
              <a:t>echo</a:t>
            </a:r>
            <a:r>
              <a:rPr b="0" i="0" lang="en" sz="2400" u="none" cap="none" strike="noStrike">
                <a:solidFill>
                  <a:srgbClr val="000000"/>
                </a:solidFill>
                <a:latin typeface="Calibri"/>
                <a:ea typeface="Calibri"/>
                <a:cs typeface="Calibri"/>
                <a:sym typeface="Calibri"/>
              </a:rPr>
              <a:t>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command and add a message to the file.</a:t>
            </a:r>
            <a:endParaRPr b="0" i="0" sz="2400" u="none" cap="none" strike="noStrike">
              <a:solidFill>
                <a:srgbClr val="000000"/>
              </a:solidFill>
              <a:latin typeface="Calibri"/>
              <a:ea typeface="Calibri"/>
              <a:cs typeface="Calibri"/>
              <a:sym typeface="Calibri"/>
            </a:endParaRPr>
          </a:p>
          <a:p>
            <a:pPr indent="457200" lvl="0" marL="0" marR="0" rtl="0" algn="l">
              <a:lnSpc>
                <a:spcPct val="115000"/>
              </a:lnSpc>
              <a:spcBef>
                <a:spcPts val="0"/>
              </a:spcBef>
              <a:spcAft>
                <a:spcPts val="0"/>
              </a:spcAft>
              <a:buClr>
                <a:srgbClr val="000000"/>
              </a:buClr>
              <a:buSzPts val="1900"/>
              <a:buFont typeface="Arial"/>
              <a:buNone/>
            </a:pPr>
            <a:r>
              <a:rPr b="1" i="0" lang="en" sz="1900" u="none" cap="none" strike="noStrike">
                <a:solidFill>
                  <a:srgbClr val="000000"/>
                </a:solidFill>
                <a:latin typeface="Courier New"/>
                <a:ea typeface="Courier New"/>
                <a:cs typeface="Courier New"/>
                <a:sym typeface="Courier New"/>
              </a:rPr>
              <a:t>echo “This is my first message”&gt; file</a:t>
            </a:r>
            <a:endParaRPr b="1" i="0" sz="1900" u="none" cap="none" strike="noStrike">
              <a:solidFill>
                <a:srgbClr val="000000"/>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900"/>
              <a:buFont typeface="Arial"/>
              <a:buNone/>
            </a:pPr>
            <a:r>
              <a:t/>
            </a:r>
            <a:endParaRPr b="1" i="0" sz="1900" u="none" cap="none" strike="noStrike">
              <a:solidFill>
                <a:srgbClr val="000000"/>
              </a:solidFill>
              <a:latin typeface="Courier New"/>
              <a:ea typeface="Courier New"/>
              <a:cs typeface="Courier New"/>
              <a:sym typeface="Courier New"/>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You can see this message using the cat editor which enables you to see what’s there in a file.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1900"/>
              <a:buFont typeface="Arial"/>
              <a:buNone/>
            </a:pPr>
            <a:r>
              <a:rPr b="1" i="0" lang="en" sz="1900" u="none" cap="none" strike="noStrike">
                <a:solidFill>
                  <a:srgbClr val="000000"/>
                </a:solidFill>
                <a:latin typeface="Courier New"/>
                <a:ea typeface="Courier New"/>
                <a:cs typeface="Courier New"/>
                <a:sym typeface="Courier New"/>
              </a:rPr>
              <a:t>cat file</a:t>
            </a:r>
            <a:endParaRPr b="1" i="0" sz="1900" u="none" cap="none" strike="noStrike">
              <a:solidFill>
                <a:srgbClr val="000000"/>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pic>
        <p:nvPicPr>
          <p:cNvPr id="742" name="Google Shape;742;p71"/>
          <p:cNvPicPr preferRelativeResize="0"/>
          <p:nvPr/>
        </p:nvPicPr>
        <p:blipFill rotWithShape="1">
          <a:blip r:embed="rId3">
            <a:alphaModFix/>
          </a:blip>
          <a:srcRect b="80735" l="2306" r="49442" t="8414"/>
          <a:stretch/>
        </p:blipFill>
        <p:spPr>
          <a:xfrm>
            <a:off x="4003409" y="2067100"/>
            <a:ext cx="5038617" cy="636900"/>
          </a:xfrm>
          <a:prstGeom prst="rect">
            <a:avLst/>
          </a:prstGeom>
          <a:noFill/>
          <a:ln cap="flat" cmpd="sng" w="38100">
            <a:solidFill>
              <a:srgbClr val="000000"/>
            </a:solidFill>
            <a:prstDash val="solid"/>
            <a:round/>
            <a:headEnd len="sm" w="sm" type="none"/>
            <a:tailEnd len="sm" w="sm" type="none"/>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46" name="Shape 746"/>
        <p:cNvGrpSpPr/>
        <p:nvPr/>
      </p:nvGrpSpPr>
      <p:grpSpPr>
        <a:xfrm>
          <a:off x="0" y="0"/>
          <a:ext cx="0" cy="0"/>
          <a:chOff x="0" y="0"/>
          <a:chExt cx="0" cy="0"/>
        </a:xfrm>
      </p:grpSpPr>
      <p:sp>
        <p:nvSpPr>
          <p:cNvPr id="747" name="Google Shape;747;p72"/>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8" name="Google Shape;748;p7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9" name="Google Shape;749;p72"/>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750" name="Google Shape;750;p72"/>
          <p:cNvSpPr txBox="1"/>
          <p:nvPr/>
        </p:nvSpPr>
        <p:spPr>
          <a:xfrm>
            <a:off x="583500" y="1103050"/>
            <a:ext cx="80145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Then, if you check this file using the git status, you’ll see that you need to add this </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file to the staging area </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and also need to commit </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a message. So you add </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this file and then give </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“First Commit” as your </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commit message.</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pic>
        <p:nvPicPr>
          <p:cNvPr id="751" name="Google Shape;751;p72"/>
          <p:cNvPicPr preferRelativeResize="0"/>
          <p:nvPr/>
        </p:nvPicPr>
        <p:blipFill rotWithShape="1">
          <a:blip r:embed="rId3">
            <a:alphaModFix/>
          </a:blip>
          <a:srcRect b="32034" l="2306" r="44291" t="14925"/>
          <a:stretch/>
        </p:blipFill>
        <p:spPr>
          <a:xfrm>
            <a:off x="4387475" y="1866450"/>
            <a:ext cx="4499000" cy="2512124"/>
          </a:xfrm>
          <a:prstGeom prst="rect">
            <a:avLst/>
          </a:prstGeom>
          <a:noFill/>
          <a:ln cap="flat" cmpd="sng" w="38100">
            <a:solidFill>
              <a:srgbClr val="000000"/>
            </a:solidFill>
            <a:prstDash val="solid"/>
            <a:round/>
            <a:headEnd len="sm" w="sm" type="none"/>
            <a:tailEnd len="sm" w="sm" type="none"/>
          </a:ln>
        </p:spPr>
      </p:pic>
      <p:sp>
        <p:nvSpPr>
          <p:cNvPr id="752" name="Google Shape;752;p72"/>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Undoing Changes in File</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56" name="Shape 756"/>
        <p:cNvGrpSpPr/>
        <p:nvPr/>
      </p:nvGrpSpPr>
      <p:grpSpPr>
        <a:xfrm>
          <a:off x="0" y="0"/>
          <a:ext cx="0" cy="0"/>
          <a:chOff x="0" y="0"/>
          <a:chExt cx="0" cy="0"/>
        </a:xfrm>
      </p:grpSpPr>
      <p:sp>
        <p:nvSpPr>
          <p:cNvPr id="757" name="Google Shape;757;p73"/>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8" name="Google Shape;758;p7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9" name="Google Shape;759;p73"/>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760" name="Google Shape;760;p73"/>
          <p:cNvSpPr txBox="1"/>
          <p:nvPr/>
        </p:nvSpPr>
        <p:spPr>
          <a:xfrm>
            <a:off x="583500" y="950650"/>
            <a:ext cx="80145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Now, you modify this file with some bad changes.</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1900"/>
              <a:buFont typeface="Arial"/>
              <a:buNone/>
            </a:pPr>
            <a:r>
              <a:rPr b="1" i="0" lang="en" sz="1900" u="none" cap="none" strike="noStrike">
                <a:solidFill>
                  <a:schemeClr val="dk1"/>
                </a:solidFill>
                <a:latin typeface="Courier New"/>
                <a:ea typeface="Courier New"/>
                <a:cs typeface="Courier New"/>
                <a:sym typeface="Courier New"/>
              </a:rPr>
              <a:t>echo “bad changes…” &gt;&gt; file</a:t>
            </a:r>
            <a:endParaRPr b="1" i="0" sz="1900" u="none" cap="none" strike="noStrike">
              <a:solidFill>
                <a:schemeClr val="dk1"/>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chemeClr val="dk1"/>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Then, you have two options: either you can add this modified file to the staging area or you can use the </a:t>
            </a:r>
            <a:r>
              <a:rPr b="1" i="0" lang="en" sz="1900" u="none" cap="none" strike="noStrike">
                <a:solidFill>
                  <a:srgbClr val="000000"/>
                </a:solidFill>
                <a:latin typeface="Courier New"/>
                <a:ea typeface="Courier New"/>
                <a:cs typeface="Courier New"/>
                <a:sym typeface="Courier New"/>
              </a:rPr>
              <a:t>git checkout</a:t>
            </a:r>
            <a:r>
              <a:rPr b="0" i="0" lang="en" sz="2400" u="none" cap="none" strike="noStrike">
                <a:solidFill>
                  <a:srgbClr val="000000"/>
                </a:solidFill>
                <a:latin typeface="Calibri"/>
                <a:ea typeface="Calibri"/>
                <a:cs typeface="Calibri"/>
                <a:sym typeface="Calibri"/>
              </a:rPr>
              <a:t> command.</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000000"/>
              </a:solidFill>
              <a:latin typeface="Calibri"/>
              <a:ea typeface="Calibri"/>
              <a:cs typeface="Calibri"/>
              <a:sym typeface="Calibri"/>
            </a:endParaRPr>
          </a:p>
          <a:p>
            <a:pPr indent="-349250" lvl="0" marL="457200" marR="0" rtl="0" algn="l">
              <a:lnSpc>
                <a:spcPct val="115000"/>
              </a:lnSpc>
              <a:spcBef>
                <a:spcPts val="0"/>
              </a:spcBef>
              <a:spcAft>
                <a:spcPts val="0"/>
              </a:spcAft>
              <a:buClr>
                <a:srgbClr val="000000"/>
              </a:buClr>
              <a:buSzPts val="1900"/>
              <a:buFont typeface="Courier New"/>
              <a:buChar char="➔"/>
            </a:pPr>
            <a:r>
              <a:rPr b="1" i="0" lang="en" sz="1900" u="none" cap="none" strike="noStrike">
                <a:solidFill>
                  <a:srgbClr val="000000"/>
                </a:solidFill>
                <a:latin typeface="Courier New"/>
                <a:ea typeface="Courier New"/>
                <a:cs typeface="Courier New"/>
                <a:sym typeface="Courier New"/>
              </a:rPr>
              <a:t>git checkout -- filename:</a:t>
            </a:r>
            <a:r>
              <a:rPr b="1" i="0" lang="en" sz="1900" u="none" cap="none" strike="noStrike">
                <a:solidFill>
                  <a:srgbClr val="000000"/>
                </a:solidFill>
                <a:latin typeface="Calibri"/>
                <a:ea typeface="Calibri"/>
                <a:cs typeface="Calibri"/>
                <a:sym typeface="Calibri"/>
              </a:rPr>
              <a:t> </a:t>
            </a:r>
            <a:r>
              <a:rPr b="0" i="0" lang="en" sz="2400" u="none" cap="none" strike="noStrike">
                <a:solidFill>
                  <a:srgbClr val="000000"/>
                </a:solidFill>
                <a:latin typeface="Calibri"/>
                <a:ea typeface="Calibri"/>
                <a:cs typeface="Calibri"/>
                <a:sym typeface="Calibri"/>
              </a:rPr>
              <a:t>This command helps you when you have made some changes to your file, and you haven’t added those changes to the staging area. Using this command will take you back to its previous state.</a:t>
            </a:r>
            <a:endParaRPr b="0" i="0" sz="2400" u="none" cap="none" strike="noStrike">
              <a:solidFill>
                <a:srgbClr val="000000"/>
              </a:solidFill>
              <a:latin typeface="Calibri"/>
              <a:ea typeface="Calibri"/>
              <a:cs typeface="Calibri"/>
              <a:sym typeface="Calibri"/>
            </a:endParaRPr>
          </a:p>
        </p:txBody>
      </p:sp>
      <p:pic>
        <p:nvPicPr>
          <p:cNvPr id="761" name="Google Shape;761;p73"/>
          <p:cNvPicPr preferRelativeResize="0"/>
          <p:nvPr/>
        </p:nvPicPr>
        <p:blipFill rotWithShape="1">
          <a:blip r:embed="rId3">
            <a:alphaModFix/>
          </a:blip>
          <a:srcRect b="42165" l="2439" r="62046" t="50686"/>
          <a:stretch/>
        </p:blipFill>
        <p:spPr>
          <a:xfrm>
            <a:off x="4093225" y="2912575"/>
            <a:ext cx="4052075" cy="458600"/>
          </a:xfrm>
          <a:prstGeom prst="rect">
            <a:avLst/>
          </a:prstGeom>
          <a:noFill/>
          <a:ln cap="flat" cmpd="sng" w="38100">
            <a:solidFill>
              <a:srgbClr val="000000"/>
            </a:solidFill>
            <a:prstDash val="solid"/>
            <a:round/>
            <a:headEnd len="sm" w="sm" type="none"/>
            <a:tailEnd len="sm" w="sm" type="none"/>
          </a:ln>
        </p:spPr>
      </p:pic>
      <p:sp>
        <p:nvSpPr>
          <p:cNvPr id="762" name="Google Shape;762;p73"/>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Undoing Changes in File</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66" name="Shape 766"/>
        <p:cNvGrpSpPr/>
        <p:nvPr/>
      </p:nvGrpSpPr>
      <p:grpSpPr>
        <a:xfrm>
          <a:off x="0" y="0"/>
          <a:ext cx="0" cy="0"/>
          <a:chOff x="0" y="0"/>
          <a:chExt cx="0" cy="0"/>
        </a:xfrm>
      </p:grpSpPr>
      <p:sp>
        <p:nvSpPr>
          <p:cNvPr id="767" name="Google Shape;767;p74"/>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8" name="Google Shape;768;p7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9" name="Google Shape;769;p74"/>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770" name="Google Shape;770;p74"/>
          <p:cNvSpPr txBox="1"/>
          <p:nvPr/>
        </p:nvSpPr>
        <p:spPr>
          <a:xfrm>
            <a:off x="583500" y="950650"/>
            <a:ext cx="80145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In other scenario, if you add the file to the staging area and you have commited into the local repository, then you have to use the </a:t>
            </a:r>
            <a:r>
              <a:rPr b="1" i="0" lang="en" sz="1900" u="none" cap="none" strike="noStrike">
                <a:solidFill>
                  <a:srgbClr val="000000"/>
                </a:solidFill>
                <a:latin typeface="Courier New"/>
                <a:ea typeface="Courier New"/>
                <a:cs typeface="Courier New"/>
                <a:sym typeface="Courier New"/>
              </a:rPr>
              <a:t>git revert commit_id</a:t>
            </a:r>
            <a:r>
              <a:rPr b="0" i="0" lang="en" sz="2400" u="none" cap="none" strike="noStrike">
                <a:solidFill>
                  <a:srgbClr val="000000"/>
                </a:solidFill>
                <a:latin typeface="Calibri"/>
                <a:ea typeface="Calibri"/>
                <a:cs typeface="Calibri"/>
                <a:sym typeface="Calibri"/>
              </a:rPr>
              <a:t> command. Note that you can get the commit ids using commands: </a:t>
            </a:r>
            <a:r>
              <a:rPr b="1" i="0" lang="en" sz="1900" u="none" cap="none" strike="noStrike">
                <a:solidFill>
                  <a:srgbClr val="000000"/>
                </a:solidFill>
                <a:latin typeface="Courier New"/>
                <a:ea typeface="Courier New"/>
                <a:cs typeface="Courier New"/>
                <a:sym typeface="Courier New"/>
              </a:rPr>
              <a:t>git log</a:t>
            </a:r>
            <a:r>
              <a:rPr b="0" i="0" lang="en" sz="2400" u="none" cap="none" strike="noStrike">
                <a:solidFill>
                  <a:srgbClr val="000000"/>
                </a:solidFill>
                <a:latin typeface="Calibri"/>
                <a:ea typeface="Calibri"/>
                <a:cs typeface="Calibri"/>
                <a:sym typeface="Calibri"/>
              </a:rPr>
              <a:t> &amp; </a:t>
            </a:r>
            <a:r>
              <a:rPr b="1" i="0" lang="en" sz="1900" u="none" cap="none" strike="noStrike">
                <a:solidFill>
                  <a:srgbClr val="000000"/>
                </a:solidFill>
                <a:latin typeface="Courier New"/>
                <a:ea typeface="Courier New"/>
                <a:cs typeface="Courier New"/>
                <a:sym typeface="Courier New"/>
              </a:rPr>
              <a:t>git log --oneline.</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381000" lvl="0" marL="457200" marR="0" rtl="0" algn="l">
              <a:lnSpc>
                <a:spcPct val="115000"/>
              </a:lnSpc>
              <a:spcBef>
                <a:spcPts val="0"/>
              </a:spcBef>
              <a:spcAft>
                <a:spcPts val="0"/>
              </a:spcAft>
              <a:buClr>
                <a:schemeClr val="dk1"/>
              </a:buClr>
              <a:buSzPts val="2400"/>
              <a:buFont typeface="Calibri"/>
              <a:buChar char="➔"/>
            </a:pPr>
            <a:r>
              <a:rPr b="1" i="0" lang="en" sz="1900" u="none" cap="none" strike="noStrike">
                <a:solidFill>
                  <a:schemeClr val="dk1"/>
                </a:solidFill>
                <a:latin typeface="Courier New"/>
                <a:ea typeface="Courier New"/>
                <a:cs typeface="Courier New"/>
                <a:sym typeface="Courier New"/>
              </a:rPr>
              <a:t>git revert commit_id</a:t>
            </a:r>
            <a:r>
              <a:rPr b="0" i="0" lang="en" sz="2400" u="none" cap="none" strike="noStrike">
                <a:solidFill>
                  <a:schemeClr val="dk1"/>
                </a:solidFill>
                <a:latin typeface="Calibri"/>
                <a:ea typeface="Calibri"/>
                <a:cs typeface="Calibri"/>
                <a:sym typeface="Calibri"/>
              </a:rPr>
              <a:t>: </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This command helps you when you have already staged your files and committed the changes and want to go back to your previous commit. </a:t>
            </a:r>
            <a:endParaRPr b="0" i="0" sz="2400" u="none" cap="none" strike="noStrike">
              <a:solidFill>
                <a:schemeClr val="dk1"/>
              </a:solidFill>
              <a:latin typeface="Calibri"/>
              <a:ea typeface="Calibri"/>
              <a:cs typeface="Calibri"/>
              <a:sym typeface="Calibri"/>
            </a:endParaRPr>
          </a:p>
          <a:p>
            <a:pPr indent="0" lvl="0" marL="9144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pic>
        <p:nvPicPr>
          <p:cNvPr id="771" name="Google Shape;771;p74"/>
          <p:cNvPicPr preferRelativeResize="0"/>
          <p:nvPr/>
        </p:nvPicPr>
        <p:blipFill rotWithShape="1">
          <a:blip r:embed="rId3">
            <a:alphaModFix/>
          </a:blip>
          <a:srcRect b="47946" l="2440" r="61774" t="41686"/>
          <a:stretch/>
        </p:blipFill>
        <p:spPr>
          <a:xfrm>
            <a:off x="4356575" y="2926825"/>
            <a:ext cx="4443151" cy="723700"/>
          </a:xfrm>
          <a:prstGeom prst="rect">
            <a:avLst/>
          </a:prstGeom>
          <a:noFill/>
          <a:ln cap="flat" cmpd="sng" w="38100">
            <a:solidFill>
              <a:srgbClr val="000000"/>
            </a:solidFill>
            <a:prstDash val="solid"/>
            <a:round/>
            <a:headEnd len="sm" w="sm" type="none"/>
            <a:tailEnd len="sm" w="sm" type="none"/>
          </a:ln>
        </p:spPr>
      </p:pic>
      <p:sp>
        <p:nvSpPr>
          <p:cNvPr id="772" name="Google Shape;772;p74"/>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Undoing Changes in File</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76" name="Shape 776"/>
        <p:cNvGrpSpPr/>
        <p:nvPr/>
      </p:nvGrpSpPr>
      <p:grpSpPr>
        <a:xfrm>
          <a:off x="0" y="0"/>
          <a:ext cx="0" cy="0"/>
          <a:chOff x="0" y="0"/>
          <a:chExt cx="0" cy="0"/>
        </a:xfrm>
      </p:grpSpPr>
      <p:sp>
        <p:nvSpPr>
          <p:cNvPr id="777" name="Google Shape;777;p75"/>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8" name="Google Shape;778;p7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9" name="Google Shape;779;p75"/>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780" name="Google Shape;780;p75"/>
          <p:cNvSpPr txBox="1"/>
          <p:nvPr/>
        </p:nvSpPr>
        <p:spPr>
          <a:xfrm>
            <a:off x="583500" y="1103050"/>
            <a:ext cx="80145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Instead of removing the previous commit from the project history, git revert will figure out how to undo the changes introduced by the previous commit and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appends a new commit that reverts the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content and the changes introduced by the</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previous commit.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This prevents git from deleting any commits, which is important to maintain the integrity of your revision history.</a:t>
            </a:r>
            <a:endParaRPr b="0" i="0" sz="2400" u="none" cap="none" strike="noStrike">
              <a:solidFill>
                <a:srgbClr val="000000"/>
              </a:solidFill>
              <a:latin typeface="Calibri"/>
              <a:ea typeface="Calibri"/>
              <a:cs typeface="Calibri"/>
              <a:sym typeface="Calibri"/>
            </a:endParaRPr>
          </a:p>
        </p:txBody>
      </p:sp>
      <p:pic>
        <p:nvPicPr>
          <p:cNvPr descr="Isometric young programmer coding new project sitting on computer with command line web development, programming concept banner Digital devices programmer creating website writing computer software" id="781" name="Google Shape;781;p75"/>
          <p:cNvPicPr preferRelativeResize="0"/>
          <p:nvPr/>
        </p:nvPicPr>
        <p:blipFill rotWithShape="1">
          <a:blip r:embed="rId3">
            <a:alphaModFix/>
          </a:blip>
          <a:srcRect b="0" l="0" r="0" t="0"/>
          <a:stretch/>
        </p:blipFill>
        <p:spPr>
          <a:xfrm>
            <a:off x="6607825" y="2199150"/>
            <a:ext cx="2066374" cy="1618649"/>
          </a:xfrm>
          <a:prstGeom prst="rect">
            <a:avLst/>
          </a:prstGeom>
          <a:noFill/>
          <a:ln>
            <a:noFill/>
          </a:ln>
        </p:spPr>
      </p:pic>
      <p:sp>
        <p:nvSpPr>
          <p:cNvPr id="782" name="Google Shape;782;p75"/>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Undoing Changes in File</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86" name="Shape 786"/>
        <p:cNvGrpSpPr/>
        <p:nvPr/>
      </p:nvGrpSpPr>
      <p:grpSpPr>
        <a:xfrm>
          <a:off x="0" y="0"/>
          <a:ext cx="0" cy="0"/>
          <a:chOff x="0" y="0"/>
          <a:chExt cx="0" cy="0"/>
        </a:xfrm>
      </p:grpSpPr>
      <p:sp>
        <p:nvSpPr>
          <p:cNvPr id="787" name="Google Shape;787;p76"/>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8" name="Google Shape;788;p7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9" name="Google Shape;789;p76"/>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790" name="Google Shape;790;p76"/>
          <p:cNvSpPr txBox="1"/>
          <p:nvPr/>
        </p:nvSpPr>
        <p:spPr>
          <a:xfrm>
            <a:off x="583500" y="950650"/>
            <a:ext cx="80145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There is one more command named reset command which helps to undo the changes. It is more powerful command as compared to revert command.</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1" i="0" lang="en" sz="1900" u="none" cap="none" strike="noStrike">
                <a:solidFill>
                  <a:srgbClr val="000000"/>
                </a:solidFill>
                <a:latin typeface="Courier New"/>
                <a:ea typeface="Courier New"/>
                <a:cs typeface="Courier New"/>
                <a:sym typeface="Courier New"/>
              </a:rPr>
              <a:t>git reset --hard commit_id</a:t>
            </a:r>
            <a:endParaRPr b="1" i="0" sz="1900" u="none" cap="none" strike="noStrike">
              <a:solidFill>
                <a:srgbClr val="000000"/>
              </a:solidFill>
              <a:latin typeface="Courier New"/>
              <a:ea typeface="Courier New"/>
              <a:cs typeface="Courier New"/>
              <a:sym typeface="Courier New"/>
            </a:endParaRPr>
          </a:p>
          <a:p>
            <a:pPr indent="0" lvl="0" marL="914400" marR="0" rtl="0" algn="l">
              <a:lnSpc>
                <a:spcPct val="115000"/>
              </a:lnSpc>
              <a:spcBef>
                <a:spcPts val="0"/>
              </a:spcBef>
              <a:spcAft>
                <a:spcPts val="0"/>
              </a:spcAft>
              <a:buClr>
                <a:srgbClr val="000000"/>
              </a:buClr>
              <a:buSzPts val="1900"/>
              <a:buFont typeface="Arial"/>
              <a:buNone/>
            </a:pPr>
            <a:r>
              <a:t/>
            </a:r>
            <a:endParaRPr b="1" i="0" sz="1900" u="none" cap="none" strike="noStrike">
              <a:solidFill>
                <a:srgbClr val="000000"/>
              </a:solidFill>
              <a:latin typeface="Courier New"/>
              <a:ea typeface="Courier New"/>
              <a:cs typeface="Courier New"/>
              <a:sym typeface="Courier New"/>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This command helps you when you have already staged your files and committed your changes, want to go back to your previous commit, and want to remove your present commit.</a:t>
            </a:r>
            <a:endParaRPr b="0" i="0" sz="2400" u="none" cap="none" strike="noStrike">
              <a:solidFill>
                <a:srgbClr val="000000"/>
              </a:solidFill>
              <a:latin typeface="Calibri"/>
              <a:ea typeface="Calibri"/>
              <a:cs typeface="Calibri"/>
              <a:sym typeface="Calibri"/>
            </a:endParaRPr>
          </a:p>
        </p:txBody>
      </p:sp>
      <p:pic>
        <p:nvPicPr>
          <p:cNvPr id="791" name="Google Shape;791;p76"/>
          <p:cNvPicPr preferRelativeResize="0"/>
          <p:nvPr/>
        </p:nvPicPr>
        <p:blipFill rotWithShape="1">
          <a:blip r:embed="rId3">
            <a:alphaModFix/>
          </a:blip>
          <a:srcRect b="76398" l="2305" r="59336" t="8895"/>
          <a:stretch/>
        </p:blipFill>
        <p:spPr>
          <a:xfrm>
            <a:off x="5100475" y="2466400"/>
            <a:ext cx="3810802" cy="821401"/>
          </a:xfrm>
          <a:prstGeom prst="rect">
            <a:avLst/>
          </a:prstGeom>
          <a:noFill/>
          <a:ln cap="flat" cmpd="sng" w="38100">
            <a:solidFill>
              <a:srgbClr val="000000"/>
            </a:solidFill>
            <a:prstDash val="solid"/>
            <a:round/>
            <a:headEnd len="sm" w="sm" type="none"/>
            <a:tailEnd len="sm" w="sm" type="none"/>
          </a:ln>
        </p:spPr>
      </p:pic>
      <p:sp>
        <p:nvSpPr>
          <p:cNvPr id="792" name="Google Shape;792;p76"/>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Undoing Changes in File</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96" name="Shape 796"/>
        <p:cNvGrpSpPr/>
        <p:nvPr/>
      </p:nvGrpSpPr>
      <p:grpSpPr>
        <a:xfrm>
          <a:off x="0" y="0"/>
          <a:ext cx="0" cy="0"/>
          <a:chOff x="0" y="0"/>
          <a:chExt cx="0" cy="0"/>
        </a:xfrm>
      </p:grpSpPr>
      <p:sp>
        <p:nvSpPr>
          <p:cNvPr id="797" name="Google Shape;797;p78"/>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8" name="Google Shape;798;p7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9" name="Google Shape;799;p78"/>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800" name="Google Shape;800;p78"/>
          <p:cNvSpPr txBox="1"/>
          <p:nvPr/>
        </p:nvSpPr>
        <p:spPr>
          <a:xfrm>
            <a:off x="583500" y="1179250"/>
            <a:ext cx="80145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However, </a:t>
            </a:r>
            <a:r>
              <a:rPr b="1" i="0" lang="en" sz="1900" u="none" cap="none" strike="noStrike">
                <a:solidFill>
                  <a:schemeClr val="dk1"/>
                </a:solidFill>
                <a:latin typeface="Courier New"/>
                <a:ea typeface="Courier New"/>
                <a:cs typeface="Courier New"/>
                <a:sym typeface="Courier New"/>
              </a:rPr>
              <a:t>git reset --hard commit_id</a:t>
            </a:r>
            <a:r>
              <a:rPr b="0" i="0" lang="en" sz="2400" u="none" cap="none" strike="noStrike">
                <a:solidFill>
                  <a:srgbClr val="000000"/>
                </a:solidFill>
                <a:latin typeface="Calibri"/>
                <a:ea typeface="Calibri"/>
                <a:cs typeface="Calibri"/>
                <a:sym typeface="Calibri"/>
              </a:rPr>
              <a:t> command is very dangerous. The reason is that when this command is executed, the head pointer is updated to that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specific commit.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Head is the pointer to the latest commit and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therefore any previous changes and modifications which were done will be removed. </a:t>
            </a:r>
            <a:endParaRPr b="0" i="0" sz="2400" u="none" cap="none" strike="noStrike">
              <a:solidFill>
                <a:srgbClr val="000000"/>
              </a:solidFill>
              <a:latin typeface="Calibri"/>
              <a:ea typeface="Calibri"/>
              <a:cs typeface="Calibri"/>
              <a:sym typeface="Calibri"/>
            </a:endParaRPr>
          </a:p>
        </p:txBody>
      </p:sp>
      <p:pic>
        <p:nvPicPr>
          <p:cNvPr descr="Danger sign vector icon. Attention caution illustration. Business concept simple flat pictogram on white background." id="801" name="Google Shape;801;p78"/>
          <p:cNvPicPr preferRelativeResize="0"/>
          <p:nvPr/>
        </p:nvPicPr>
        <p:blipFill rotWithShape="1">
          <a:blip r:embed="rId3">
            <a:alphaModFix/>
          </a:blip>
          <a:srcRect b="0" l="0" r="0" t="0"/>
          <a:stretch/>
        </p:blipFill>
        <p:spPr>
          <a:xfrm>
            <a:off x="7128425" y="2083450"/>
            <a:ext cx="1608524" cy="1660800"/>
          </a:xfrm>
          <a:prstGeom prst="rect">
            <a:avLst/>
          </a:prstGeom>
          <a:noFill/>
          <a:ln>
            <a:noFill/>
          </a:ln>
        </p:spPr>
      </p:pic>
      <p:sp>
        <p:nvSpPr>
          <p:cNvPr id="802" name="Google Shape;802;p78"/>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Undoing Changes in File</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806" name="Shape 806"/>
        <p:cNvGrpSpPr/>
        <p:nvPr/>
      </p:nvGrpSpPr>
      <p:grpSpPr>
        <a:xfrm>
          <a:off x="0" y="0"/>
          <a:ext cx="0" cy="0"/>
          <a:chOff x="0" y="0"/>
          <a:chExt cx="0" cy="0"/>
        </a:xfrm>
      </p:grpSpPr>
      <p:sp>
        <p:nvSpPr>
          <p:cNvPr id="807" name="Google Shape;807;p143"/>
          <p:cNvSpPr/>
          <p:nvPr/>
        </p:nvSpPr>
        <p:spPr>
          <a:xfrm>
            <a:off x="663921" y="571886"/>
            <a:ext cx="2057400" cy="549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8" name="Google Shape;808;p143"/>
          <p:cNvSpPr txBox="1"/>
          <p:nvPr>
            <p:ph type="title"/>
          </p:nvPr>
        </p:nvSpPr>
        <p:spPr>
          <a:xfrm>
            <a:off x="3032475" y="2379200"/>
            <a:ext cx="2743200" cy="7812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SzPts val="2800"/>
              <a:buNone/>
            </a:pPr>
            <a:r>
              <a:rPr lang="en"/>
              <a:t>Thank you!</a:t>
            </a:r>
            <a:endParaRPr/>
          </a:p>
        </p:txBody>
      </p:sp>
      <p:sp>
        <p:nvSpPr>
          <p:cNvPr id="809" name="Google Shape;809;p143"/>
          <p:cNvSpPr/>
          <p:nvPr/>
        </p:nvSpPr>
        <p:spPr>
          <a:xfrm>
            <a:off x="7582359" y="0"/>
            <a:ext cx="1356600" cy="15774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10" name="Google Shape;810;p143"/>
          <p:cNvSpPr txBox="1"/>
          <p:nvPr/>
        </p:nvSpPr>
        <p:spPr>
          <a:xfrm>
            <a:off x="1413626" y="1034750"/>
            <a:ext cx="1356600" cy="238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Arial"/>
                <a:ea typeface="Arial"/>
                <a:cs typeface="Arial"/>
                <a:sym typeface="Arial"/>
              </a:rPr>
              <a:t>#LifeKoKaroLift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4" name="Shape 134"/>
        <p:cNvGrpSpPr/>
        <p:nvPr/>
      </p:nvGrpSpPr>
      <p:grpSpPr>
        <a:xfrm>
          <a:off x="0" y="0"/>
          <a:ext cx="0" cy="0"/>
          <a:chOff x="0" y="0"/>
          <a:chExt cx="0" cy="0"/>
        </a:xfrm>
      </p:grpSpPr>
      <p:sp>
        <p:nvSpPr>
          <p:cNvPr id="135" name="Google Shape;135;p8"/>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6" name="Google Shape;136;p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7" name="Google Shape;137;p8"/>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138" name="Google Shape;138;p8"/>
          <p:cNvSpPr txBox="1"/>
          <p:nvPr/>
        </p:nvSpPr>
        <p:spPr>
          <a:xfrm>
            <a:off x="583500" y="1026850"/>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 sz="2400" u="none" cap="none" strike="noStrike">
                <a:solidFill>
                  <a:schemeClr val="dk1"/>
                </a:solidFill>
                <a:latin typeface="Calibri"/>
                <a:ea typeface="Calibri"/>
                <a:cs typeface="Calibri"/>
                <a:sym typeface="Calibri"/>
              </a:rPr>
              <a:t>How would you know who made the changes and which files were changed? How would you share your recent code update to your team member?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pic>
        <p:nvPicPr>
          <p:cNvPr id="139" name="Google Shape;139;p8"/>
          <p:cNvPicPr preferRelativeResize="0"/>
          <p:nvPr/>
        </p:nvPicPr>
        <p:blipFill rotWithShape="1">
          <a:blip r:embed="rId3">
            <a:alphaModFix/>
          </a:blip>
          <a:srcRect b="5279" l="4471" r="9867" t="8170"/>
          <a:stretch/>
        </p:blipFill>
        <p:spPr>
          <a:xfrm>
            <a:off x="720675" y="2571750"/>
            <a:ext cx="4139602" cy="2351451"/>
          </a:xfrm>
          <a:prstGeom prst="rect">
            <a:avLst/>
          </a:prstGeom>
          <a:noFill/>
          <a:ln cap="flat" cmpd="sng" w="38100">
            <a:solidFill>
              <a:srgbClr val="000000"/>
            </a:solidFill>
            <a:prstDash val="solid"/>
            <a:round/>
            <a:headEnd len="sm" w="sm" type="none"/>
            <a:tailEnd len="sm" w="sm" type="none"/>
          </a:ln>
        </p:spPr>
      </p:pic>
      <p:pic>
        <p:nvPicPr>
          <p:cNvPr id="140" name="Google Shape;140;p8"/>
          <p:cNvPicPr preferRelativeResize="0"/>
          <p:nvPr/>
        </p:nvPicPr>
        <p:blipFill rotWithShape="1">
          <a:blip r:embed="rId4">
            <a:alphaModFix/>
          </a:blip>
          <a:srcRect b="27047" l="32491" r="31184" t="19950"/>
          <a:stretch/>
        </p:blipFill>
        <p:spPr>
          <a:xfrm>
            <a:off x="5251185" y="2571750"/>
            <a:ext cx="2866414" cy="2351451"/>
          </a:xfrm>
          <a:prstGeom prst="rect">
            <a:avLst/>
          </a:prstGeom>
          <a:noFill/>
          <a:ln cap="flat" cmpd="sng" w="38100">
            <a:solidFill>
              <a:srgbClr val="000000"/>
            </a:solidFill>
            <a:prstDash val="solid"/>
            <a:round/>
            <a:headEnd len="sm" w="sm" type="none"/>
            <a:tailEnd len="sm" w="sm" type="none"/>
          </a:ln>
        </p:spPr>
      </p:pic>
      <p:sp>
        <p:nvSpPr>
          <p:cNvPr id="141" name="Google Shape;141;p8"/>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Introduction to Version Control System</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5" name="Shape 145"/>
        <p:cNvGrpSpPr/>
        <p:nvPr/>
      </p:nvGrpSpPr>
      <p:grpSpPr>
        <a:xfrm>
          <a:off x="0" y="0"/>
          <a:ext cx="0" cy="0"/>
          <a:chOff x="0" y="0"/>
          <a:chExt cx="0" cy="0"/>
        </a:xfrm>
      </p:grpSpPr>
      <p:sp>
        <p:nvSpPr>
          <p:cNvPr id="146" name="Google Shape;146;p9"/>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7" name="Google Shape;147;p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8" name="Google Shape;148;p9"/>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149" name="Google Shape;149;p9"/>
          <p:cNvSpPr txBox="1"/>
          <p:nvPr/>
        </p:nvSpPr>
        <p:spPr>
          <a:xfrm>
            <a:off x="583500" y="1026850"/>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 sz="2400" u="none" cap="none" strike="noStrike">
                <a:solidFill>
                  <a:schemeClr val="dk1"/>
                </a:solidFill>
                <a:latin typeface="Calibri"/>
                <a:ea typeface="Calibri"/>
                <a:cs typeface="Calibri"/>
                <a:sym typeface="Calibri"/>
              </a:rPr>
              <a:t>One way is that you can compress your code with all the necessary artifacts and send every updates through email so that others can start work with the model. But this will be a very hectic and error prone way.</a:t>
            </a:r>
            <a:endParaRPr b="0" i="0" sz="2400" u="none" cap="none" strike="noStrike">
              <a:solidFill>
                <a:srgbClr val="000000"/>
              </a:solidFill>
              <a:latin typeface="Calibri"/>
              <a:ea typeface="Calibri"/>
              <a:cs typeface="Calibri"/>
              <a:sym typeface="Calibri"/>
            </a:endParaRPr>
          </a:p>
        </p:txBody>
      </p:sp>
      <p:pic>
        <p:nvPicPr>
          <p:cNvPr id="150" name="Google Shape;150;p9"/>
          <p:cNvPicPr preferRelativeResize="0"/>
          <p:nvPr/>
        </p:nvPicPr>
        <p:blipFill rotWithShape="1">
          <a:blip r:embed="rId3">
            <a:alphaModFix/>
          </a:blip>
          <a:srcRect b="32279" l="56520" r="26535" t="25772"/>
          <a:stretch/>
        </p:blipFill>
        <p:spPr>
          <a:xfrm>
            <a:off x="3693375" y="2836374"/>
            <a:ext cx="1549225" cy="2156550"/>
          </a:xfrm>
          <a:prstGeom prst="rect">
            <a:avLst/>
          </a:prstGeom>
          <a:noFill/>
          <a:ln cap="flat" cmpd="sng" w="38100">
            <a:solidFill>
              <a:srgbClr val="000000"/>
            </a:solidFill>
            <a:prstDash val="solid"/>
            <a:round/>
            <a:headEnd len="sm" w="sm" type="none"/>
            <a:tailEnd len="sm" w="sm" type="none"/>
          </a:ln>
        </p:spPr>
      </p:pic>
      <p:sp>
        <p:nvSpPr>
          <p:cNvPr id="151" name="Google Shape;151;p9"/>
          <p:cNvSpPr txBox="1"/>
          <p:nvPr/>
        </p:nvSpPr>
        <p:spPr>
          <a:xfrm>
            <a:off x="507300" y="14350"/>
            <a:ext cx="6458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Introduction to Version Control System</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